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84" r:id="rId4"/>
    <p:sldId id="260" r:id="rId5"/>
    <p:sldId id="262" r:id="rId6"/>
    <p:sldId id="269" r:id="rId7"/>
    <p:sldId id="279" r:id="rId8"/>
    <p:sldId id="280" r:id="rId9"/>
    <p:sldId id="285" r:id="rId10"/>
    <p:sldId id="264" r:id="rId11"/>
    <p:sldId id="278" r:id="rId12"/>
    <p:sldId id="265" r:id="rId13"/>
    <p:sldId id="266" r:id="rId14"/>
    <p:sldId id="287" r:id="rId15"/>
    <p:sldId id="272" r:id="rId16"/>
    <p:sldId id="286" r:id="rId17"/>
    <p:sldId id="273" r:id="rId18"/>
    <p:sldId id="291" r:id="rId19"/>
    <p:sldId id="281" r:id="rId20"/>
    <p:sldId id="282" r:id="rId21"/>
    <p:sldId id="274" r:id="rId22"/>
    <p:sldId id="288" r:id="rId23"/>
    <p:sldId id="276" r:id="rId24"/>
    <p:sldId id="289" r:id="rId25"/>
    <p:sldId id="277" r:id="rId26"/>
    <p:sldId id="29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4" autoAdjust="0"/>
    <p:restoredTop sz="94660"/>
  </p:normalViewPr>
  <p:slideViewPr>
    <p:cSldViewPr snapToGrid="0">
      <p:cViewPr>
        <p:scale>
          <a:sx n="93" d="100"/>
          <a:sy n="93" d="100"/>
        </p:scale>
        <p:origin x="-11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10/25/2017</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586B75A-687E-405C-8A0B-8D00578BA2C3}" type="datetimeFigureOut">
              <a:rPr lang="en-US" dirty="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pPr/>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pPr/>
              <a:t>10/25/2017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pPr/>
              <a:t>10/25/2017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pPr/>
              <a:t>10/25/2017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it-IT"/>
              <a:t>Modifica gli stili del testo dello schema</a:t>
            </a:r>
          </a:p>
        </p:txBody>
      </p:sp>
      <p:sp>
        <p:nvSpPr>
          <p:cNvPr id="5" name="Date Placeholder 4"/>
          <p:cNvSpPr>
            <a:spLocks noGrp="1"/>
          </p:cNvSpPr>
          <p:nvPr>
            <p:ph type="dt" sz="half" idx="10"/>
          </p:nvPr>
        </p:nvSpPr>
        <p:spPr/>
        <p:txBody>
          <a:bodyPr/>
          <a:lstStyle/>
          <a:p>
            <a:fld id="{AF6E2C9B-5FA2-460D-9BE7-B0812FC2A6FF}" type="datetimeFigureOut">
              <a:rPr lang="en-US" dirty="0"/>
              <a:pPr/>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10/25/2017</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10/25/2017</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medchirurgia.campusnet.unito.it/do/home.pl"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9.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hyperlink" Target="http://www.unito.i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ervizistudenti.dam@unito.it" TargetMode="External"/><Relationship Id="rId2" Type="http://schemas.openxmlformats.org/officeDocument/2006/relationships/hyperlink" Target="http://medchirurgia.campusnet.unito.it/do/home.pl"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edisu.piemonte.it/Macroaree/Sale-studio-e-altri-servizi/Sale-studio/Servizi-e-sedi" TargetMode="External"/><Relationship Id="rId7" Type="http://schemas.openxmlformats.org/officeDocument/2006/relationships/image" Target="../media/image41.svg"/><Relationship Id="rId2" Type="http://schemas.openxmlformats.org/officeDocument/2006/relationships/hyperlink" Target="http://medchirurgia.campusnet.unito.it/do/home.pl/View?doc=dove_siamo.html" TargetMode="Externa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hyperlink" Target="https://www.bfm.unito.it/it" TargetMode="External"/><Relationship Id="rId4" Type="http://schemas.openxmlformats.org/officeDocument/2006/relationships/hyperlink" Target="https://www.unito.it/ateneo/strutture-e-sedi/strutture/bibliotech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username@edu.unito.it" TargetMode="External"/><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52.svg"/><Relationship Id="rId2" Type="http://schemas.openxmlformats.org/officeDocument/2006/relationships/hyperlink" Target="http://www.custorino.it/" TargetMode="Externa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50.sv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mailto:infopoint@unito.it" TargetMode="External"/><Relationship Id="rId7" Type="http://schemas.openxmlformats.org/officeDocument/2006/relationships/image" Target="../media/image16.sv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svg"/><Relationship Id="rId2" Type="http://schemas.openxmlformats.org/officeDocument/2006/relationships/hyperlink" Target="mailto:segrstu.chirurgia@unito.it"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mailto:servizistudenti.dam@unito.it"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hyperlink" Target="mailto:franco.cavallo@unito.it" TargetMode="External"/><Relationship Id="rId2" Type="http://schemas.openxmlformats.org/officeDocument/2006/relationships/hyperlink" Target="mailto:lorena.charrier@unito.it" TargetMode="Externa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esterni, cielo, montagna, edificio&#10;&#10;Descrizione generata con affidabilità molto elevata">
            <a:extLst>
              <a:ext uri="{FF2B5EF4-FFF2-40B4-BE49-F238E27FC236}">
                <a16:creationId xmlns:a16="http://schemas.microsoft.com/office/drawing/2014/main" xmlns="" id="{AB1E66C7-FDF0-4175-9100-45DD0D16412A}"/>
              </a:ext>
            </a:extLst>
          </p:cNvPr>
          <p:cNvPicPr>
            <a:picLocks noChangeAspect="1"/>
          </p:cNvPicPr>
          <p:nvPr/>
        </p:nvPicPr>
        <p:blipFill rotWithShape="1">
          <a:blip r:embed="rId2">
            <a:alphaModFix amt="45000"/>
            <a:extLst/>
          </a:blip>
          <a:srcRect t="25000"/>
          <a:stretch/>
        </p:blipFill>
        <p:spPr>
          <a:xfrm>
            <a:off x="20" y="0"/>
            <a:ext cx="12191980" cy="6857990"/>
          </a:xfrm>
          <a:prstGeom prst="rect">
            <a:avLst/>
          </a:prstGeom>
        </p:spPr>
      </p:pic>
      <p:sp>
        <p:nvSpPr>
          <p:cNvPr id="2" name="Titolo 1">
            <a:extLst>
              <a:ext uri="{FF2B5EF4-FFF2-40B4-BE49-F238E27FC236}">
                <a16:creationId xmlns:a16="http://schemas.microsoft.com/office/drawing/2014/main" xmlns="" id="{F5B0FEA9-D65A-47F3-BDB4-B1610C960BA9}"/>
              </a:ext>
            </a:extLst>
          </p:cNvPr>
          <p:cNvSpPr>
            <a:spLocks noGrp="1"/>
          </p:cNvSpPr>
          <p:nvPr>
            <p:ph type="ctrTitle"/>
          </p:nvPr>
        </p:nvSpPr>
        <p:spPr>
          <a:xfrm>
            <a:off x="704850" y="2486040"/>
            <a:ext cx="10782300" cy="1885910"/>
          </a:xfrm>
        </p:spPr>
        <p:txBody>
          <a:bodyPr>
            <a:normAutofit/>
          </a:bodyPr>
          <a:lstStyle/>
          <a:p>
            <a:r>
              <a:rPr lang="it-IT" dirty="0">
                <a:solidFill>
                  <a:schemeClr val="tx1"/>
                </a:solidFill>
                <a:latin typeface="Aharoni" panose="02010803020104030203" pitchFamily="2" charset="-79"/>
                <a:cs typeface="Aharoni" panose="02010803020104030203" pitchFamily="2" charset="-79"/>
              </a:rPr>
              <a:t>Welcome to Torino!</a:t>
            </a:r>
          </a:p>
        </p:txBody>
      </p:sp>
    </p:spTree>
    <p:extLst>
      <p:ext uri="{BB962C8B-B14F-4D97-AF65-F5344CB8AC3E}">
        <p14:creationId xmlns:p14="http://schemas.microsoft.com/office/powerpoint/2010/main" val="14036900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9DF7B9-F142-4F70-9F3D-4FBE5CBE80C7}"/>
              </a:ext>
            </a:extLst>
          </p:cNvPr>
          <p:cNvSpPr>
            <a:spLocks noGrp="1"/>
          </p:cNvSpPr>
          <p:nvPr>
            <p:ph type="title"/>
          </p:nvPr>
        </p:nvSpPr>
        <p:spPr>
          <a:xfrm>
            <a:off x="450761" y="60822"/>
            <a:ext cx="10772775" cy="1124035"/>
          </a:xfrm>
        </p:spPr>
        <p:txBody>
          <a:bodyPr/>
          <a:lstStyle/>
          <a:p>
            <a:r>
              <a:rPr lang="it-IT" dirty="0"/>
              <a:t>The </a:t>
            </a:r>
            <a:r>
              <a:rPr lang="it-IT" dirty="0" err="1"/>
              <a:t>academic</a:t>
            </a:r>
            <a:r>
              <a:rPr lang="it-IT" dirty="0"/>
              <a:t> </a:t>
            </a:r>
            <a:r>
              <a:rPr lang="it-IT" dirty="0" err="1"/>
              <a:t>year</a:t>
            </a:r>
            <a:endParaRPr lang="it-IT" dirty="0"/>
          </a:p>
        </p:txBody>
      </p:sp>
      <p:sp>
        <p:nvSpPr>
          <p:cNvPr id="6" name="Segnaposto contenuto 5">
            <a:extLst>
              <a:ext uri="{FF2B5EF4-FFF2-40B4-BE49-F238E27FC236}">
                <a16:creationId xmlns:a16="http://schemas.microsoft.com/office/drawing/2014/main" xmlns="" id="{E87F66F0-EC24-4049-843F-0564EC72B93F}"/>
              </a:ext>
            </a:extLst>
          </p:cNvPr>
          <p:cNvSpPr>
            <a:spLocks noGrp="1"/>
          </p:cNvSpPr>
          <p:nvPr>
            <p:ph sz="quarter" idx="4"/>
          </p:nvPr>
        </p:nvSpPr>
        <p:spPr>
          <a:xfrm>
            <a:off x="450761" y="1184857"/>
            <a:ext cx="11204619" cy="5383368"/>
          </a:xfrm>
        </p:spPr>
        <p:txBody>
          <a:bodyPr>
            <a:normAutofit fontScale="40000" lnSpcReduction="20000"/>
          </a:bodyPr>
          <a:lstStyle/>
          <a:p>
            <a:pPr>
              <a:lnSpc>
                <a:spcPct val="120000"/>
              </a:lnSpc>
              <a:spcBef>
                <a:spcPts val="0"/>
              </a:spcBef>
            </a:pPr>
            <a:r>
              <a:rPr lang="en-US" sz="4500" dirty="0"/>
              <a:t>It is split into two semesters:</a:t>
            </a:r>
          </a:p>
          <a:p>
            <a:pPr>
              <a:lnSpc>
                <a:spcPct val="120000"/>
              </a:lnSpc>
              <a:spcBef>
                <a:spcPts val="0"/>
              </a:spcBef>
            </a:pPr>
            <a:r>
              <a:rPr lang="en-US" sz="4500" dirty="0"/>
              <a:t>1. from October to January.</a:t>
            </a:r>
          </a:p>
          <a:p>
            <a:pPr>
              <a:lnSpc>
                <a:spcPct val="120000"/>
              </a:lnSpc>
              <a:spcBef>
                <a:spcPts val="0"/>
              </a:spcBef>
            </a:pPr>
            <a:r>
              <a:rPr lang="en-US" sz="4500" dirty="0"/>
              <a:t>2. from March to June.</a:t>
            </a:r>
          </a:p>
          <a:p>
            <a:pPr>
              <a:lnSpc>
                <a:spcPct val="120000"/>
              </a:lnSpc>
              <a:spcBef>
                <a:spcPts val="0"/>
              </a:spcBef>
            </a:pPr>
            <a:r>
              <a:rPr lang="en-US" sz="4500" dirty="0"/>
              <a:t>From the 4th year of studies, the semester is composed of alternating blocks of 3 weeks: 3 for lessons and 3 for practice. </a:t>
            </a:r>
          </a:p>
          <a:p>
            <a:pPr>
              <a:lnSpc>
                <a:spcPct val="120000"/>
              </a:lnSpc>
              <a:spcBef>
                <a:spcPts val="0"/>
              </a:spcBef>
            </a:pPr>
            <a:r>
              <a:rPr lang="en-US" sz="4500" b="1" dirty="0">
                <a:solidFill>
                  <a:srgbClr val="FF0000"/>
                </a:solidFill>
              </a:rPr>
              <a:t>Remember</a:t>
            </a:r>
            <a:r>
              <a:rPr lang="en-US" sz="4500" dirty="0">
                <a:solidFill>
                  <a:srgbClr val="FF0000"/>
                </a:solidFill>
              </a:rPr>
              <a:t> that Erasmus incoming students have to refer to Italian Erasmus referents for arranging their practical activities!</a:t>
            </a:r>
          </a:p>
          <a:p>
            <a:pPr>
              <a:lnSpc>
                <a:spcPct val="120000"/>
              </a:lnSpc>
              <a:spcBef>
                <a:spcPts val="0"/>
              </a:spcBef>
            </a:pPr>
            <a:endParaRPr lang="en-US" sz="4500" dirty="0"/>
          </a:p>
          <a:p>
            <a:pPr>
              <a:lnSpc>
                <a:spcPct val="120000"/>
              </a:lnSpc>
              <a:spcBef>
                <a:spcPts val="0"/>
              </a:spcBef>
            </a:pPr>
            <a:r>
              <a:rPr lang="en-US" sz="4500" dirty="0"/>
              <a:t>This are the important dates for the academic year 2017/2018:</a:t>
            </a:r>
          </a:p>
          <a:p>
            <a:pPr>
              <a:lnSpc>
                <a:spcPct val="120000"/>
              </a:lnSpc>
              <a:spcBef>
                <a:spcPts val="0"/>
              </a:spcBef>
            </a:pPr>
            <a:r>
              <a:rPr lang="it-IT" sz="4500" b="1" dirty="0"/>
              <a:t>FIRST  SEMESTER: </a:t>
            </a:r>
            <a:r>
              <a:rPr lang="it-IT" sz="4500" dirty="0"/>
              <a:t>From 02/10/2017 to 02/02/2018.</a:t>
            </a:r>
          </a:p>
          <a:p>
            <a:pPr>
              <a:lnSpc>
                <a:spcPct val="120000"/>
              </a:lnSpc>
              <a:spcBef>
                <a:spcPts val="0"/>
              </a:spcBef>
            </a:pPr>
            <a:r>
              <a:rPr lang="en-US" sz="4500" u="sng" dirty="0"/>
              <a:t>academic break :</a:t>
            </a:r>
            <a:r>
              <a:rPr lang="it-IT" sz="4500" u="sng" dirty="0"/>
              <a:t> </a:t>
            </a:r>
            <a:r>
              <a:rPr lang="it-IT" sz="4500" dirty="0"/>
              <a:t>01/11/2017; 08/12/2017; from 23/12/2017 to 05/01/2018</a:t>
            </a:r>
          </a:p>
          <a:p>
            <a:pPr>
              <a:lnSpc>
                <a:spcPct val="120000"/>
              </a:lnSpc>
              <a:spcBef>
                <a:spcPts val="0"/>
              </a:spcBef>
            </a:pPr>
            <a:r>
              <a:rPr lang="it-IT" sz="4500" b="1" dirty="0"/>
              <a:t>SECOND SEMESTER: </a:t>
            </a:r>
            <a:r>
              <a:rPr lang="it-IT" sz="4500" dirty="0"/>
              <a:t>From 05/03/2018 to 08/06/2018</a:t>
            </a:r>
          </a:p>
          <a:p>
            <a:pPr>
              <a:lnSpc>
                <a:spcPct val="120000"/>
              </a:lnSpc>
              <a:spcBef>
                <a:spcPts val="0"/>
              </a:spcBef>
            </a:pPr>
            <a:r>
              <a:rPr lang="en-US" sz="4500" u="sng" dirty="0"/>
              <a:t>academic break : </a:t>
            </a:r>
            <a:r>
              <a:rPr lang="it-IT" sz="4500" dirty="0"/>
              <a:t>from 29/03/2018 to 03/04/2018; 25/04/2018; 30/04/2018-01/05/2018</a:t>
            </a:r>
          </a:p>
          <a:p>
            <a:pPr>
              <a:lnSpc>
                <a:spcPct val="120000"/>
              </a:lnSpc>
              <a:spcBef>
                <a:spcPts val="0"/>
              </a:spcBef>
            </a:pPr>
            <a:endParaRPr lang="en-US" sz="4500" dirty="0"/>
          </a:p>
          <a:p>
            <a:pPr>
              <a:lnSpc>
                <a:spcPct val="120000"/>
              </a:lnSpc>
              <a:spcBef>
                <a:spcPts val="0"/>
              </a:spcBef>
            </a:pPr>
            <a:r>
              <a:rPr lang="en-US" sz="4500" b="1" dirty="0">
                <a:solidFill>
                  <a:srgbClr val="FF0000"/>
                </a:solidFill>
              </a:rPr>
              <a:t>Remember</a:t>
            </a:r>
            <a:r>
              <a:rPr lang="en-US" sz="4500" dirty="0">
                <a:solidFill>
                  <a:srgbClr val="FF0000"/>
                </a:solidFill>
              </a:rPr>
              <a:t>: Attendance to courses is compulsory! If you are not in the students’ list, please add your name at the end of the list and sign it, as a proof of your lessons attendance! Discuss with your professors at the beginning of the semester, if you have problems for attending all lessons, because of overlaps in your schedule.</a:t>
            </a:r>
          </a:p>
          <a:p>
            <a:pPr>
              <a:lnSpc>
                <a:spcPct val="120000"/>
              </a:lnSpc>
              <a:spcBef>
                <a:spcPts val="0"/>
              </a:spcBef>
            </a:pPr>
            <a:endParaRPr lang="it-IT" sz="3600" dirty="0"/>
          </a:p>
          <a:p>
            <a:endParaRPr lang="en-US" dirty="0"/>
          </a:p>
        </p:txBody>
      </p:sp>
      <p:pic>
        <p:nvPicPr>
          <p:cNvPr id="5" name="Elemento grafico 4" descr="Calendario giornaliero">
            <a:extLst>
              <a:ext uri="{FF2B5EF4-FFF2-40B4-BE49-F238E27FC236}">
                <a16:creationId xmlns:a16="http://schemas.microsoft.com/office/drawing/2014/main" xmlns="" id="{1572EE80-D8DF-4F4D-B133-BC6C029A671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952961" y="-34989"/>
            <a:ext cx="1616041" cy="1616041"/>
          </a:xfrm>
          <a:prstGeom prst="rect">
            <a:avLst/>
          </a:prstGeom>
        </p:spPr>
      </p:pic>
    </p:spTree>
    <p:extLst>
      <p:ext uri="{BB962C8B-B14F-4D97-AF65-F5344CB8AC3E}">
        <p14:creationId xmlns:p14="http://schemas.microsoft.com/office/powerpoint/2010/main" val="256952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screenshot&#10;&#10;Descrizione generata con affidabilità molto elevata">
            <a:extLst>
              <a:ext uri="{FF2B5EF4-FFF2-40B4-BE49-F238E27FC236}">
                <a16:creationId xmlns:a16="http://schemas.microsoft.com/office/drawing/2014/main" xmlns="" id="{8E624B0F-F59F-4820-A9BD-CB6CC6A38805}"/>
              </a:ext>
            </a:extLst>
          </p:cNvPr>
          <p:cNvPicPr>
            <a:picLocks noChangeAspect="1"/>
          </p:cNvPicPr>
          <p:nvPr/>
        </p:nvPicPr>
        <p:blipFill rotWithShape="1">
          <a:blip r:embed="rId2"/>
          <a:srcRect t="-1515" b="8275"/>
          <a:stretch/>
        </p:blipFill>
        <p:spPr>
          <a:xfrm>
            <a:off x="131384" y="382829"/>
            <a:ext cx="8155091" cy="3298745"/>
          </a:xfrm>
          <a:prstGeom prst="rect">
            <a:avLst/>
          </a:prstGeom>
        </p:spPr>
      </p:pic>
      <p:sp>
        <p:nvSpPr>
          <p:cNvPr id="2" name="Titolo 1">
            <a:extLst>
              <a:ext uri="{FF2B5EF4-FFF2-40B4-BE49-F238E27FC236}">
                <a16:creationId xmlns:a16="http://schemas.microsoft.com/office/drawing/2014/main" xmlns="" id="{93354C28-34E8-48D2-A2F2-3F1C893739C4}"/>
              </a:ext>
            </a:extLst>
          </p:cNvPr>
          <p:cNvSpPr>
            <a:spLocks noGrp="1"/>
          </p:cNvSpPr>
          <p:nvPr>
            <p:ph type="title"/>
          </p:nvPr>
        </p:nvSpPr>
        <p:spPr>
          <a:xfrm>
            <a:off x="8286476" y="190043"/>
            <a:ext cx="3706761" cy="814509"/>
          </a:xfrm>
        </p:spPr>
        <p:txBody>
          <a:bodyPr>
            <a:normAutofit fontScale="90000"/>
          </a:bodyPr>
          <a:lstStyle/>
          <a:p>
            <a:r>
              <a:rPr lang="en-US" sz="2400" dirty="0"/>
              <a:t>How can you get information about the location of your classroom?</a:t>
            </a:r>
          </a:p>
        </p:txBody>
      </p:sp>
      <p:sp>
        <p:nvSpPr>
          <p:cNvPr id="3" name="Segnaposto contenuto 2">
            <a:extLst>
              <a:ext uri="{FF2B5EF4-FFF2-40B4-BE49-F238E27FC236}">
                <a16:creationId xmlns:a16="http://schemas.microsoft.com/office/drawing/2014/main" xmlns="" id="{7E05860E-76FB-4388-A1F0-FCCE4081F024}"/>
              </a:ext>
            </a:extLst>
          </p:cNvPr>
          <p:cNvSpPr>
            <a:spLocks noGrp="1"/>
          </p:cNvSpPr>
          <p:nvPr>
            <p:ph idx="1"/>
          </p:nvPr>
        </p:nvSpPr>
        <p:spPr>
          <a:xfrm>
            <a:off x="8286476" y="1004552"/>
            <a:ext cx="3706762" cy="5354045"/>
          </a:xfrm>
        </p:spPr>
        <p:txBody>
          <a:bodyPr>
            <a:normAutofit/>
          </a:bodyPr>
          <a:lstStyle/>
          <a:p>
            <a:pPr>
              <a:lnSpc>
                <a:spcPct val="100000"/>
              </a:lnSpc>
              <a:spcBef>
                <a:spcPts val="0"/>
              </a:spcBef>
            </a:pPr>
            <a:r>
              <a:rPr lang="it-IT" sz="1700" dirty="0">
                <a:hlinkClick r:id="rId3"/>
              </a:rPr>
              <a:t>http://medchirurgia.campusnet.unito.it/do/home.pl</a:t>
            </a:r>
            <a:endParaRPr lang="it-IT" sz="1700" dirty="0"/>
          </a:p>
          <a:p>
            <a:pPr>
              <a:lnSpc>
                <a:spcPct val="100000"/>
              </a:lnSpc>
              <a:spcBef>
                <a:spcPts val="0"/>
              </a:spcBef>
            </a:pPr>
            <a:endParaRPr lang="en-US" sz="1700" b="1" dirty="0"/>
          </a:p>
          <a:p>
            <a:pPr>
              <a:lnSpc>
                <a:spcPct val="100000"/>
              </a:lnSpc>
              <a:spcBef>
                <a:spcPts val="0"/>
              </a:spcBef>
            </a:pPr>
            <a:r>
              <a:rPr lang="en-US" sz="1700" b="1" dirty="0"/>
              <a:t>To see the timetable:</a:t>
            </a:r>
          </a:p>
          <a:p>
            <a:pPr>
              <a:lnSpc>
                <a:spcPct val="100000"/>
              </a:lnSpc>
              <a:spcBef>
                <a:spcPts val="0"/>
              </a:spcBef>
            </a:pPr>
            <a:r>
              <a:rPr lang="en-US" sz="1700" dirty="0"/>
              <a:t>“Per chi </a:t>
            </a:r>
            <a:r>
              <a:rPr lang="en-US" sz="1700" dirty="0" err="1"/>
              <a:t>studia</a:t>
            </a:r>
            <a:r>
              <a:rPr lang="en-US" sz="1700" dirty="0"/>
              <a:t> con </a:t>
            </a:r>
            <a:r>
              <a:rPr lang="en-US" sz="1700" dirty="0" err="1"/>
              <a:t>noi</a:t>
            </a:r>
            <a:r>
              <a:rPr lang="en-US" sz="1700" dirty="0"/>
              <a:t>” </a:t>
            </a:r>
            <a:r>
              <a:rPr lang="en-US" sz="1700" dirty="0">
                <a:sym typeface="Wingdings" panose="05000000000000000000" pitchFamily="2" charset="2"/>
              </a:rPr>
              <a:t> “</a:t>
            </a:r>
            <a:r>
              <a:rPr lang="en-US" sz="1700" dirty="0" err="1">
                <a:sym typeface="Wingdings" panose="05000000000000000000" pitchFamily="2" charset="2"/>
              </a:rPr>
              <a:t>orario</a:t>
            </a:r>
            <a:r>
              <a:rPr lang="en-US" sz="1700" dirty="0">
                <a:sym typeface="Wingdings" panose="05000000000000000000" pitchFamily="2" charset="2"/>
              </a:rPr>
              <a:t> </a:t>
            </a:r>
            <a:r>
              <a:rPr lang="en-US" sz="1700" dirty="0" err="1">
                <a:sym typeface="Wingdings" panose="05000000000000000000" pitchFamily="2" charset="2"/>
              </a:rPr>
              <a:t>lezioni</a:t>
            </a:r>
            <a:r>
              <a:rPr lang="en-US" sz="1700" dirty="0">
                <a:sym typeface="Wingdings" panose="05000000000000000000" pitchFamily="2" charset="2"/>
              </a:rPr>
              <a:t>”.</a:t>
            </a:r>
          </a:p>
          <a:p>
            <a:pPr>
              <a:lnSpc>
                <a:spcPct val="100000"/>
              </a:lnSpc>
              <a:spcBef>
                <a:spcPts val="0"/>
              </a:spcBef>
            </a:pPr>
            <a:endParaRPr lang="en-US" sz="1700" dirty="0">
              <a:sym typeface="Wingdings" panose="05000000000000000000" pitchFamily="2" charset="2"/>
            </a:endParaRPr>
          </a:p>
          <a:p>
            <a:pPr>
              <a:lnSpc>
                <a:spcPct val="100000"/>
              </a:lnSpc>
              <a:spcBef>
                <a:spcPts val="0"/>
              </a:spcBef>
            </a:pPr>
            <a:r>
              <a:rPr lang="en-US" sz="1700" dirty="0">
                <a:sym typeface="Wingdings" panose="05000000000000000000" pitchFamily="2" charset="2"/>
              </a:rPr>
              <a:t>Then you can choose the year of study and the «</a:t>
            </a:r>
            <a:r>
              <a:rPr lang="en-US" sz="1700" dirty="0" err="1">
                <a:sym typeface="Wingdings" panose="05000000000000000000" pitchFamily="2" charset="2"/>
              </a:rPr>
              <a:t>Canale</a:t>
            </a:r>
            <a:r>
              <a:rPr lang="en-US" sz="1700" dirty="0">
                <a:sym typeface="Wingdings" panose="05000000000000000000" pitchFamily="2" charset="2"/>
              </a:rPr>
              <a:t>» (group).  </a:t>
            </a:r>
          </a:p>
          <a:p>
            <a:pPr>
              <a:lnSpc>
                <a:spcPct val="100000"/>
              </a:lnSpc>
              <a:spcBef>
                <a:spcPts val="0"/>
              </a:spcBef>
            </a:pPr>
            <a:r>
              <a:rPr lang="en-US" sz="1600" i="1" dirty="0">
                <a:sym typeface="Wingdings" panose="05000000000000000000" pitchFamily="2" charset="2"/>
              </a:rPr>
              <a:t>There are two «</a:t>
            </a:r>
            <a:r>
              <a:rPr lang="en-US" sz="1600" i="1" dirty="0" err="1">
                <a:sym typeface="Wingdings" panose="05000000000000000000" pitchFamily="2" charset="2"/>
              </a:rPr>
              <a:t>canali</a:t>
            </a:r>
            <a:r>
              <a:rPr lang="en-US" sz="1600" i="1" dirty="0">
                <a:sym typeface="Wingdings" panose="05000000000000000000" pitchFamily="2" charset="2"/>
              </a:rPr>
              <a:t>»: A and B, </a:t>
            </a:r>
            <a:r>
              <a:rPr lang="en-US" sz="1600" i="1" dirty="0">
                <a:solidFill>
                  <a:schemeClr val="tx1"/>
                </a:solidFill>
                <a:sym typeface="Wingdings" panose="05000000000000000000" pitchFamily="2" charset="2"/>
              </a:rPr>
              <a:t>on the basis of the first letter of a student’s surname (A to K = </a:t>
            </a:r>
            <a:r>
              <a:rPr lang="en-US" sz="1600" i="1" dirty="0" err="1">
                <a:solidFill>
                  <a:schemeClr val="tx1"/>
                </a:solidFill>
                <a:sym typeface="Wingdings" panose="05000000000000000000" pitchFamily="2" charset="2"/>
              </a:rPr>
              <a:t>canale</a:t>
            </a:r>
            <a:r>
              <a:rPr lang="en-US" sz="1600" i="1" dirty="0">
                <a:solidFill>
                  <a:schemeClr val="tx1"/>
                </a:solidFill>
                <a:sym typeface="Wingdings" panose="05000000000000000000" pitchFamily="2" charset="2"/>
              </a:rPr>
              <a:t> A; L to Z  = </a:t>
            </a:r>
            <a:r>
              <a:rPr lang="en-US" sz="1600" i="1" dirty="0" err="1">
                <a:solidFill>
                  <a:schemeClr val="tx1"/>
                </a:solidFill>
                <a:sym typeface="Wingdings" panose="05000000000000000000" pitchFamily="2" charset="2"/>
              </a:rPr>
              <a:t>canale</a:t>
            </a:r>
            <a:r>
              <a:rPr lang="en-US" sz="1600" i="1" dirty="0">
                <a:solidFill>
                  <a:schemeClr val="tx1"/>
                </a:solidFill>
                <a:sym typeface="Wingdings" panose="05000000000000000000" pitchFamily="2" charset="2"/>
              </a:rPr>
              <a:t> B).</a:t>
            </a:r>
          </a:p>
          <a:p>
            <a:pPr>
              <a:lnSpc>
                <a:spcPct val="100000"/>
              </a:lnSpc>
              <a:spcBef>
                <a:spcPts val="0"/>
              </a:spcBef>
            </a:pPr>
            <a:endParaRPr lang="en-US" sz="1700" b="1" dirty="0">
              <a:sym typeface="Wingdings" panose="05000000000000000000" pitchFamily="2" charset="2"/>
            </a:endParaRPr>
          </a:p>
          <a:p>
            <a:pPr>
              <a:lnSpc>
                <a:spcPct val="100000"/>
              </a:lnSpc>
              <a:spcBef>
                <a:spcPts val="0"/>
              </a:spcBef>
            </a:pPr>
            <a:endParaRPr lang="en-US" sz="1700" b="1" dirty="0">
              <a:sym typeface="Wingdings" panose="05000000000000000000" pitchFamily="2" charset="2"/>
            </a:endParaRPr>
          </a:p>
          <a:p>
            <a:pPr>
              <a:lnSpc>
                <a:spcPct val="100000"/>
              </a:lnSpc>
              <a:spcBef>
                <a:spcPts val="0"/>
              </a:spcBef>
            </a:pPr>
            <a:endParaRPr lang="en-US" sz="1700" b="1" dirty="0">
              <a:sym typeface="Wingdings" panose="05000000000000000000" pitchFamily="2" charset="2"/>
            </a:endParaRPr>
          </a:p>
          <a:p>
            <a:pPr>
              <a:lnSpc>
                <a:spcPct val="100000"/>
              </a:lnSpc>
              <a:spcBef>
                <a:spcPts val="0"/>
              </a:spcBef>
            </a:pPr>
            <a:r>
              <a:rPr lang="en-US" sz="1700" b="1" dirty="0">
                <a:sym typeface="Wingdings" panose="05000000000000000000" pitchFamily="2" charset="2"/>
              </a:rPr>
              <a:t>To see where the classrooms are: </a:t>
            </a:r>
            <a:r>
              <a:rPr lang="en-US" sz="1700" dirty="0">
                <a:sym typeface="Wingdings" panose="05000000000000000000" pitchFamily="2" charset="2"/>
              </a:rPr>
              <a:t>”Dove </a:t>
            </a:r>
            <a:r>
              <a:rPr lang="en-US" sz="1700" dirty="0" err="1">
                <a:sym typeface="Wingdings" panose="05000000000000000000" pitchFamily="2" charset="2"/>
              </a:rPr>
              <a:t>siamo</a:t>
            </a:r>
            <a:r>
              <a:rPr lang="en-US" sz="1700" dirty="0">
                <a:sym typeface="Wingdings" panose="05000000000000000000" pitchFamily="2" charset="2"/>
              </a:rPr>
              <a:t>”</a:t>
            </a:r>
          </a:p>
          <a:p>
            <a:pPr marL="0" indent="0">
              <a:buNone/>
            </a:pPr>
            <a:endParaRPr lang="it-IT" sz="1700" dirty="0"/>
          </a:p>
        </p:txBody>
      </p:sp>
      <p:pic>
        <p:nvPicPr>
          <p:cNvPr id="9" name="Immagine 8" descr="Immagine che contiene screenshot&#10;&#10;Descrizione generata con affidabilità molto elevata">
            <a:extLst>
              <a:ext uri="{FF2B5EF4-FFF2-40B4-BE49-F238E27FC236}">
                <a16:creationId xmlns:a16="http://schemas.microsoft.com/office/drawing/2014/main" xmlns="" id="{A58326D9-8C2B-4076-945B-32DC9FF3942D}"/>
              </a:ext>
            </a:extLst>
          </p:cNvPr>
          <p:cNvPicPr>
            <a:picLocks noChangeAspect="1"/>
          </p:cNvPicPr>
          <p:nvPr/>
        </p:nvPicPr>
        <p:blipFill rotWithShape="1">
          <a:blip r:embed="rId4"/>
          <a:srcRect b="16518"/>
          <a:stretch/>
        </p:blipFill>
        <p:spPr>
          <a:xfrm>
            <a:off x="131382" y="4048930"/>
            <a:ext cx="8155093" cy="2309667"/>
          </a:xfrm>
          <a:prstGeom prst="rect">
            <a:avLst/>
          </a:prstGeom>
        </p:spPr>
      </p:pic>
    </p:spTree>
    <p:extLst>
      <p:ext uri="{BB962C8B-B14F-4D97-AF65-F5344CB8AC3E}">
        <p14:creationId xmlns:p14="http://schemas.microsoft.com/office/powerpoint/2010/main" val="184715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B65DC27-B9FF-4B42-BC94-26248DA8696A}"/>
              </a:ext>
            </a:extLst>
          </p:cNvPr>
          <p:cNvSpPr>
            <a:spLocks noGrp="1"/>
          </p:cNvSpPr>
          <p:nvPr>
            <p:ph type="title"/>
          </p:nvPr>
        </p:nvSpPr>
        <p:spPr>
          <a:xfrm>
            <a:off x="1056068" y="450362"/>
            <a:ext cx="1777284" cy="826358"/>
          </a:xfrm>
        </p:spPr>
        <p:txBody>
          <a:bodyPr>
            <a:normAutofit fontScale="90000"/>
          </a:bodyPr>
          <a:lstStyle/>
          <a:p>
            <a:pPr algn="ctr"/>
            <a:r>
              <a:rPr lang="it-IT" dirty="0" err="1"/>
              <a:t>Exams</a:t>
            </a:r>
            <a:r>
              <a:rPr lang="it-IT" dirty="0"/>
              <a:t/>
            </a:r>
            <a:br>
              <a:rPr lang="it-IT" dirty="0"/>
            </a:br>
            <a:endParaRPr lang="it-IT" sz="2200" dirty="0"/>
          </a:p>
        </p:txBody>
      </p:sp>
      <p:sp>
        <p:nvSpPr>
          <p:cNvPr id="4" name="Segnaposto contenuto 3">
            <a:extLst>
              <a:ext uri="{FF2B5EF4-FFF2-40B4-BE49-F238E27FC236}">
                <a16:creationId xmlns:a16="http://schemas.microsoft.com/office/drawing/2014/main" xmlns="" id="{7F2893FD-D3F5-4AB3-9BBB-AB0CF9614285}"/>
              </a:ext>
            </a:extLst>
          </p:cNvPr>
          <p:cNvSpPr>
            <a:spLocks noGrp="1"/>
          </p:cNvSpPr>
          <p:nvPr>
            <p:ph sz="half" idx="2"/>
          </p:nvPr>
        </p:nvSpPr>
        <p:spPr>
          <a:xfrm>
            <a:off x="1056068" y="1514161"/>
            <a:ext cx="9618702" cy="4251302"/>
          </a:xfrm>
        </p:spPr>
        <p:txBody>
          <a:bodyPr>
            <a:normAutofit fontScale="85000" lnSpcReduction="20000"/>
          </a:bodyPr>
          <a:lstStyle/>
          <a:p>
            <a:pPr>
              <a:lnSpc>
                <a:spcPct val="120000"/>
              </a:lnSpc>
              <a:spcBef>
                <a:spcPts val="0"/>
              </a:spcBef>
            </a:pPr>
            <a:r>
              <a:rPr lang="en-US" dirty="0"/>
              <a:t>There are 3 ordinary periods of exams (winter, summer and autumn sessions) and 2 extraordinary ones (Christmas and Easter sessions). Christmas session is available only for </a:t>
            </a:r>
            <a:r>
              <a:rPr lang="en-US" dirty="0">
                <a:solidFill>
                  <a:schemeClr val="tx1"/>
                </a:solidFill>
              </a:rPr>
              <a:t>courses attended </a:t>
            </a:r>
            <a:r>
              <a:rPr lang="it-IT" dirty="0">
                <a:solidFill>
                  <a:schemeClr val="tx1"/>
                </a:solidFill>
              </a:rPr>
              <a:t>in the </a:t>
            </a:r>
            <a:r>
              <a:rPr lang="en-US" dirty="0">
                <a:solidFill>
                  <a:schemeClr val="tx1"/>
                </a:solidFill>
              </a:rPr>
              <a:t>previous academic year </a:t>
            </a:r>
            <a:r>
              <a:rPr lang="it-IT" dirty="0">
                <a:solidFill>
                  <a:schemeClr val="tx1"/>
                </a:solidFill>
              </a:rPr>
              <a:t>– 2016-17!!, </a:t>
            </a:r>
            <a:r>
              <a:rPr lang="en-US" dirty="0">
                <a:solidFill>
                  <a:schemeClr val="tx1"/>
                </a:solidFill>
              </a:rPr>
              <a:t>not </a:t>
            </a:r>
            <a:r>
              <a:rPr lang="en-US">
                <a:solidFill>
                  <a:schemeClr val="tx1"/>
                </a:solidFill>
              </a:rPr>
              <a:t>allowed for courses attended</a:t>
            </a:r>
            <a:r>
              <a:rPr lang="it-IT">
                <a:solidFill>
                  <a:schemeClr val="tx1"/>
                </a:solidFill>
              </a:rPr>
              <a:t> </a:t>
            </a:r>
            <a:r>
              <a:rPr lang="it-IT" dirty="0">
                <a:solidFill>
                  <a:schemeClr val="tx1"/>
                </a:solidFill>
              </a:rPr>
              <a:t>from </a:t>
            </a:r>
            <a:r>
              <a:rPr lang="it-IT" dirty="0" err="1">
                <a:solidFill>
                  <a:schemeClr val="tx1"/>
                </a:solidFill>
              </a:rPr>
              <a:t>September</a:t>
            </a:r>
            <a:r>
              <a:rPr lang="it-IT" dirty="0">
                <a:solidFill>
                  <a:schemeClr val="tx1"/>
                </a:solidFill>
              </a:rPr>
              <a:t> to </a:t>
            </a:r>
            <a:r>
              <a:rPr lang="it-IT" dirty="0" err="1">
                <a:solidFill>
                  <a:schemeClr val="tx1"/>
                </a:solidFill>
              </a:rPr>
              <a:t>December</a:t>
            </a:r>
            <a:r>
              <a:rPr lang="it-IT" dirty="0">
                <a:solidFill>
                  <a:schemeClr val="tx1"/>
                </a:solidFill>
              </a:rPr>
              <a:t> 2017.</a:t>
            </a:r>
            <a:endParaRPr lang="en-US" dirty="0"/>
          </a:p>
          <a:p>
            <a:pPr>
              <a:lnSpc>
                <a:spcPct val="120000"/>
              </a:lnSpc>
              <a:spcBef>
                <a:spcPts val="0"/>
              </a:spcBef>
            </a:pPr>
            <a:r>
              <a:rPr lang="en-US" dirty="0"/>
              <a:t>For each session there may be one or more exams dates (usually 2 in the ordinary and 1 in the extraordinary sessions, so there are 8 dates for each exam along the year).</a:t>
            </a:r>
          </a:p>
          <a:p>
            <a:pPr>
              <a:lnSpc>
                <a:spcPct val="120000"/>
              </a:lnSpc>
              <a:spcBef>
                <a:spcPts val="0"/>
              </a:spcBef>
            </a:pPr>
            <a:endParaRPr lang="en-US" dirty="0"/>
          </a:p>
          <a:p>
            <a:pPr>
              <a:lnSpc>
                <a:spcPct val="120000"/>
              </a:lnSpc>
              <a:spcBef>
                <a:spcPts val="0"/>
              </a:spcBef>
            </a:pPr>
            <a:r>
              <a:rPr lang="it-IT" b="1" dirty="0"/>
              <a:t>EXAMS PERIODS:  </a:t>
            </a:r>
            <a:r>
              <a:rPr lang="it-IT" dirty="0">
                <a:solidFill>
                  <a:schemeClr val="tx1"/>
                </a:solidFill>
              </a:rPr>
              <a:t>  </a:t>
            </a:r>
          </a:p>
          <a:p>
            <a:pPr>
              <a:lnSpc>
                <a:spcPct val="120000"/>
              </a:lnSpc>
              <a:spcBef>
                <a:spcPts val="0"/>
              </a:spcBef>
            </a:pPr>
            <a:r>
              <a:rPr lang="en-US" sz="2800" b="1" u="sng" dirty="0"/>
              <a:t>Winter session</a:t>
            </a:r>
            <a:r>
              <a:rPr lang="en-US" sz="2800" b="1" dirty="0"/>
              <a:t>:</a:t>
            </a:r>
            <a:r>
              <a:rPr lang="it-IT" sz="2800" b="1" dirty="0"/>
              <a:t> from 05/02/2018 to 02/03/2018                       </a:t>
            </a:r>
          </a:p>
          <a:p>
            <a:pPr>
              <a:lnSpc>
                <a:spcPct val="120000"/>
              </a:lnSpc>
              <a:spcBef>
                <a:spcPts val="0"/>
              </a:spcBef>
            </a:pPr>
            <a:r>
              <a:rPr lang="en-US" u="sng" dirty="0"/>
              <a:t>Easter session</a:t>
            </a:r>
            <a:r>
              <a:rPr lang="it-IT" dirty="0"/>
              <a:t>: 4-5-6 April 2018  </a:t>
            </a:r>
            <a:r>
              <a:rPr lang="it-IT" dirty="0">
                <a:solidFill>
                  <a:schemeClr val="tx1"/>
                </a:solidFill>
              </a:rPr>
              <a:t>(</a:t>
            </a:r>
            <a:r>
              <a:rPr lang="it-IT" dirty="0" err="1">
                <a:solidFill>
                  <a:schemeClr val="tx1"/>
                </a:solidFill>
              </a:rPr>
              <a:t>for</a:t>
            </a:r>
            <a:r>
              <a:rPr lang="it-IT" dirty="0">
                <a:solidFill>
                  <a:schemeClr val="tx1"/>
                </a:solidFill>
              </a:rPr>
              <a:t> </a:t>
            </a:r>
            <a:r>
              <a:rPr lang="it-IT" dirty="0" err="1">
                <a:solidFill>
                  <a:schemeClr val="tx1"/>
                </a:solidFill>
              </a:rPr>
              <a:t>courses</a:t>
            </a:r>
            <a:r>
              <a:rPr lang="it-IT" dirty="0">
                <a:solidFill>
                  <a:schemeClr val="tx1"/>
                </a:solidFill>
              </a:rPr>
              <a:t> </a:t>
            </a:r>
            <a:r>
              <a:rPr lang="it-IT" dirty="0" err="1">
                <a:solidFill>
                  <a:schemeClr val="tx1"/>
                </a:solidFill>
              </a:rPr>
              <a:t>attended</a:t>
            </a:r>
            <a:r>
              <a:rPr lang="it-IT" dirty="0">
                <a:solidFill>
                  <a:schemeClr val="tx1"/>
                </a:solidFill>
              </a:rPr>
              <a:t> </a:t>
            </a:r>
            <a:r>
              <a:rPr lang="it-IT" dirty="0" err="1">
                <a:solidFill>
                  <a:schemeClr val="tx1"/>
                </a:solidFill>
              </a:rPr>
              <a:t>during</a:t>
            </a:r>
            <a:r>
              <a:rPr lang="it-IT" dirty="0">
                <a:solidFill>
                  <a:schemeClr val="tx1"/>
                </a:solidFill>
              </a:rPr>
              <a:t> I </a:t>
            </a:r>
            <a:r>
              <a:rPr lang="it-IT" dirty="0" err="1">
                <a:solidFill>
                  <a:schemeClr val="tx1"/>
                </a:solidFill>
              </a:rPr>
              <a:t>semester</a:t>
            </a:r>
            <a:r>
              <a:rPr lang="it-IT" dirty="0">
                <a:solidFill>
                  <a:schemeClr val="tx1"/>
                </a:solidFill>
              </a:rPr>
              <a:t> </a:t>
            </a:r>
            <a:r>
              <a:rPr lang="it-IT" dirty="0" err="1">
                <a:solidFill>
                  <a:schemeClr val="tx1"/>
                </a:solidFill>
              </a:rPr>
              <a:t>only</a:t>
            </a:r>
            <a:r>
              <a:rPr lang="it-IT" dirty="0">
                <a:solidFill>
                  <a:schemeClr val="tx1"/>
                </a:solidFill>
              </a:rPr>
              <a:t>)</a:t>
            </a:r>
            <a:r>
              <a:rPr lang="it-IT" dirty="0"/>
              <a:t>                               </a:t>
            </a:r>
          </a:p>
          <a:p>
            <a:pPr>
              <a:lnSpc>
                <a:spcPct val="120000"/>
              </a:lnSpc>
              <a:spcBef>
                <a:spcPts val="0"/>
              </a:spcBef>
            </a:pPr>
            <a:r>
              <a:rPr lang="en-US" sz="2800" b="1" u="sng" dirty="0"/>
              <a:t>Summer session</a:t>
            </a:r>
            <a:r>
              <a:rPr lang="en-US" sz="2800" b="1" dirty="0"/>
              <a:t>: from 11/06/2018 to 31/07/2018 </a:t>
            </a:r>
          </a:p>
          <a:p>
            <a:pPr>
              <a:lnSpc>
                <a:spcPct val="120000"/>
              </a:lnSpc>
              <a:spcBef>
                <a:spcPts val="0"/>
              </a:spcBef>
            </a:pPr>
            <a:r>
              <a:rPr lang="en-US" sz="2800" b="1" u="sng" dirty="0"/>
              <a:t>Autumn session: </a:t>
            </a:r>
            <a:r>
              <a:rPr lang="en-US" sz="2800" b="1" dirty="0"/>
              <a:t>from 03/09/2018 to 28/09/2018 </a:t>
            </a:r>
          </a:p>
          <a:p>
            <a:endParaRPr lang="en-US" dirty="0"/>
          </a:p>
        </p:txBody>
      </p:sp>
      <p:sp>
        <p:nvSpPr>
          <p:cNvPr id="5" name="CasellaDiTesto 4">
            <a:extLst>
              <a:ext uri="{FF2B5EF4-FFF2-40B4-BE49-F238E27FC236}">
                <a16:creationId xmlns:a16="http://schemas.microsoft.com/office/drawing/2014/main" xmlns="" id="{852D427C-984F-4A2F-BB00-428802A5F5D3}"/>
              </a:ext>
            </a:extLst>
          </p:cNvPr>
          <p:cNvSpPr txBox="1"/>
          <p:nvPr/>
        </p:nvSpPr>
        <p:spPr>
          <a:xfrm>
            <a:off x="1056068" y="6240346"/>
            <a:ext cx="5940409" cy="369332"/>
          </a:xfrm>
          <a:prstGeom prst="rect">
            <a:avLst/>
          </a:prstGeom>
          <a:noFill/>
        </p:spPr>
        <p:txBody>
          <a:bodyPr wrap="none" rtlCol="0">
            <a:spAutoFit/>
          </a:bodyPr>
          <a:lstStyle/>
          <a:p>
            <a:r>
              <a:rPr lang="it-IT" dirty="0"/>
              <a:t>«Appello» </a:t>
            </a:r>
            <a:r>
              <a:rPr lang="it-IT" dirty="0" err="1"/>
              <a:t>is</a:t>
            </a:r>
            <a:r>
              <a:rPr lang="it-IT" dirty="0"/>
              <a:t> the word </a:t>
            </a:r>
            <a:r>
              <a:rPr lang="it-IT" dirty="0" err="1"/>
              <a:t>used</a:t>
            </a:r>
            <a:r>
              <a:rPr lang="it-IT" dirty="0"/>
              <a:t> to indicate the </a:t>
            </a:r>
            <a:r>
              <a:rPr lang="it-IT" dirty="0" err="1"/>
              <a:t>exam’s</a:t>
            </a:r>
            <a:r>
              <a:rPr lang="it-IT" dirty="0"/>
              <a:t> </a:t>
            </a:r>
            <a:r>
              <a:rPr lang="it-IT" dirty="0" err="1"/>
              <a:t>calling</a:t>
            </a:r>
            <a:r>
              <a:rPr lang="it-IT" dirty="0"/>
              <a:t> date.</a:t>
            </a:r>
          </a:p>
        </p:txBody>
      </p:sp>
      <p:pic>
        <p:nvPicPr>
          <p:cNvPr id="7" name="Elemento grafico 6" descr="Matita">
            <a:extLst>
              <a:ext uri="{FF2B5EF4-FFF2-40B4-BE49-F238E27FC236}">
                <a16:creationId xmlns:a16="http://schemas.microsoft.com/office/drawing/2014/main" xmlns="" id="{AB3A01BF-FA52-4213-8AE1-D14143C1103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651011" y="3616892"/>
            <a:ext cx="914400" cy="914400"/>
          </a:xfrm>
          <a:prstGeom prst="rect">
            <a:avLst/>
          </a:prstGeom>
        </p:spPr>
      </p:pic>
      <p:pic>
        <p:nvPicPr>
          <p:cNvPr id="9" name="Elemento grafico 8" descr="Libro aperto">
            <a:extLst>
              <a:ext uri="{FF2B5EF4-FFF2-40B4-BE49-F238E27FC236}">
                <a16:creationId xmlns:a16="http://schemas.microsoft.com/office/drawing/2014/main" xmlns="" id="{5AC066F9-11C3-40EB-9D33-2377522A8FB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0456121">
            <a:off x="10015962" y="4453429"/>
            <a:ext cx="1103410" cy="1103410"/>
          </a:xfrm>
          <a:prstGeom prst="rect">
            <a:avLst/>
          </a:prstGeom>
        </p:spPr>
      </p:pic>
    </p:spTree>
    <p:extLst>
      <p:ext uri="{BB962C8B-B14F-4D97-AF65-F5344CB8AC3E}">
        <p14:creationId xmlns:p14="http://schemas.microsoft.com/office/powerpoint/2010/main" val="341942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6111D18-D785-4085-88C0-B39E671AAE3C}"/>
              </a:ext>
            </a:extLst>
          </p:cNvPr>
          <p:cNvSpPr>
            <a:spLocks noGrp="1"/>
          </p:cNvSpPr>
          <p:nvPr>
            <p:ph type="title"/>
          </p:nvPr>
        </p:nvSpPr>
        <p:spPr>
          <a:xfrm>
            <a:off x="7817476" y="231819"/>
            <a:ext cx="4374524" cy="746975"/>
          </a:xfrm>
        </p:spPr>
        <p:txBody>
          <a:bodyPr/>
          <a:lstStyle/>
          <a:p>
            <a:r>
              <a:rPr lang="en-US" sz="3200" dirty="0"/>
              <a:t>To sign for an exam/ADE/training:</a:t>
            </a:r>
          </a:p>
        </p:txBody>
      </p:sp>
      <p:pic>
        <p:nvPicPr>
          <p:cNvPr id="5" name="Segnaposto contenuto 4">
            <a:extLst>
              <a:ext uri="{FF2B5EF4-FFF2-40B4-BE49-F238E27FC236}">
                <a16:creationId xmlns:a16="http://schemas.microsoft.com/office/drawing/2014/main" xmlns="" id="{88F1DCB4-9F40-477A-9617-6F26F4A690C5}"/>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6530" t="17613" r="8395" b="9118"/>
          <a:stretch/>
        </p:blipFill>
        <p:spPr>
          <a:xfrm>
            <a:off x="151458" y="115910"/>
            <a:ext cx="7381842" cy="3574367"/>
          </a:xfrm>
          <a:prstGeom prst="rect">
            <a:avLst/>
          </a:prstGeom>
        </p:spPr>
      </p:pic>
      <p:sp>
        <p:nvSpPr>
          <p:cNvPr id="4" name="Segnaposto testo 3">
            <a:extLst>
              <a:ext uri="{FF2B5EF4-FFF2-40B4-BE49-F238E27FC236}">
                <a16:creationId xmlns:a16="http://schemas.microsoft.com/office/drawing/2014/main" xmlns="" id="{EFA6A5B4-848B-42CF-852F-D497DB0FF537}"/>
              </a:ext>
            </a:extLst>
          </p:cNvPr>
          <p:cNvSpPr>
            <a:spLocks noGrp="1"/>
          </p:cNvSpPr>
          <p:nvPr>
            <p:ph type="body" sz="half" idx="2"/>
          </p:nvPr>
        </p:nvSpPr>
        <p:spPr>
          <a:xfrm>
            <a:off x="7662930" y="978795"/>
            <a:ext cx="4430332" cy="5705340"/>
          </a:xfrm>
        </p:spPr>
        <p:txBody>
          <a:bodyPr>
            <a:normAutofit fontScale="70000" lnSpcReduction="20000"/>
          </a:bodyPr>
          <a:lstStyle/>
          <a:p>
            <a:r>
              <a:rPr lang="en-US" sz="2500" dirty="0"/>
              <a:t>You must enter your personal site “</a:t>
            </a:r>
            <a:r>
              <a:rPr lang="en-US" sz="2500" b="1" dirty="0" err="1"/>
              <a:t>MyUnito</a:t>
            </a:r>
            <a:r>
              <a:rPr lang="en-US" sz="2500" b="1" dirty="0"/>
              <a:t>”</a:t>
            </a:r>
            <a:r>
              <a:rPr lang="en-US" sz="2500" dirty="0"/>
              <a:t> (</a:t>
            </a:r>
            <a:r>
              <a:rPr lang="en-US" sz="2500" dirty="0">
                <a:hlinkClick r:id="rId4"/>
              </a:rPr>
              <a:t>www.unito.it</a:t>
            </a:r>
            <a:r>
              <a:rPr lang="en-US" sz="2500" dirty="0"/>
              <a:t> </a:t>
            </a:r>
            <a:r>
              <a:rPr lang="en-US" sz="2500" dirty="0">
                <a:sym typeface="Wingdings" panose="05000000000000000000" pitchFamily="2" charset="2"/>
              </a:rPr>
              <a:t>login). </a:t>
            </a:r>
          </a:p>
          <a:p>
            <a:r>
              <a:rPr lang="en-US" sz="2500" dirty="0">
                <a:sym typeface="Wingdings" panose="05000000000000000000" pitchFamily="2" charset="2"/>
              </a:rPr>
              <a:t>In the top menu select «</a:t>
            </a:r>
            <a:r>
              <a:rPr lang="en-US" sz="2500" dirty="0" err="1">
                <a:sym typeface="Wingdings" panose="05000000000000000000" pitchFamily="2" charset="2"/>
              </a:rPr>
              <a:t>esami</a:t>
            </a:r>
            <a:r>
              <a:rPr lang="en-US" sz="2500" dirty="0">
                <a:sym typeface="Wingdings" panose="05000000000000000000" pitchFamily="2" charset="2"/>
              </a:rPr>
              <a:t>» </a:t>
            </a:r>
            <a:r>
              <a:rPr lang="en-US" sz="2500" i="1" dirty="0">
                <a:sym typeface="Wingdings" panose="05000000000000000000" pitchFamily="2" charset="2"/>
              </a:rPr>
              <a:t>(or “exams” in the English version).</a:t>
            </a:r>
          </a:p>
          <a:p>
            <a:r>
              <a:rPr lang="en-US" sz="2500" dirty="0"/>
              <a:t>In</a:t>
            </a:r>
            <a:r>
              <a:rPr lang="en-US" sz="2500" b="1" dirty="0"/>
              <a:t> “</a:t>
            </a:r>
            <a:r>
              <a:rPr lang="en-US" sz="2500" b="1" dirty="0" err="1"/>
              <a:t>Appelli</a:t>
            </a:r>
            <a:r>
              <a:rPr lang="en-US" sz="2500" b="1" dirty="0"/>
              <a:t> </a:t>
            </a:r>
            <a:r>
              <a:rPr lang="en-US" sz="2500" b="1" dirty="0" err="1"/>
              <a:t>disponibili</a:t>
            </a:r>
            <a:r>
              <a:rPr lang="en-US" sz="2500" b="1" dirty="0"/>
              <a:t>” </a:t>
            </a:r>
            <a:r>
              <a:rPr lang="en-US" sz="2500" i="1" dirty="0"/>
              <a:t>(Available exams sessions)</a:t>
            </a:r>
            <a:r>
              <a:rPr lang="en-US" sz="2500" b="1" dirty="0"/>
              <a:t> </a:t>
            </a:r>
            <a:r>
              <a:rPr lang="en-US" sz="2500" dirty="0"/>
              <a:t>there is the list of available exam dates. To enroll for the activities or the exam you are interested in  you must select the </a:t>
            </a:r>
            <a:r>
              <a:rPr lang="en-US" sz="2500" b="1" dirty="0"/>
              <a:t>icon of the book</a:t>
            </a:r>
            <a:r>
              <a:rPr lang="en-US" sz="2500" dirty="0"/>
              <a:t> on the left.</a:t>
            </a:r>
          </a:p>
          <a:p>
            <a:r>
              <a:rPr lang="en-US" sz="2500" b="1" dirty="0"/>
              <a:t>“</a:t>
            </a:r>
            <a:r>
              <a:rPr lang="en-US" sz="2500" b="1" dirty="0" err="1"/>
              <a:t>Bacheca</a:t>
            </a:r>
            <a:r>
              <a:rPr lang="en-US" sz="2500" b="1" dirty="0"/>
              <a:t> </a:t>
            </a:r>
            <a:r>
              <a:rPr lang="en-US" sz="2500" b="1" dirty="0" err="1"/>
              <a:t>prenotazioni</a:t>
            </a:r>
            <a:r>
              <a:rPr lang="en-US" sz="2500" b="1" dirty="0"/>
              <a:t>” </a:t>
            </a:r>
            <a:r>
              <a:rPr lang="en-US" sz="2500" i="1" dirty="0"/>
              <a:t>(Exams booking board)</a:t>
            </a:r>
            <a:r>
              <a:rPr lang="en-US" sz="2500" dirty="0"/>
              <a:t>: shows the exams or activities you have reserved.</a:t>
            </a:r>
          </a:p>
          <a:p>
            <a:r>
              <a:rPr lang="en-US" sz="2500" b="1" dirty="0">
                <a:solidFill>
                  <a:srgbClr val="FF0000"/>
                </a:solidFill>
              </a:rPr>
              <a:t>Remember</a:t>
            </a:r>
            <a:r>
              <a:rPr lang="en-US" sz="2500" dirty="0">
                <a:solidFill>
                  <a:srgbClr val="FF0000"/>
                </a:solidFill>
              </a:rPr>
              <a:t>: you can only enroll for an exam in a selected period, so check carefully the beginning and finishing date of this period.</a:t>
            </a:r>
          </a:p>
          <a:p>
            <a:r>
              <a:rPr lang="en-US" sz="2500" dirty="0"/>
              <a:t>In “</a:t>
            </a:r>
            <a:r>
              <a:rPr lang="en-US" sz="2500" b="1" dirty="0" err="1"/>
              <a:t>Bacheca</a:t>
            </a:r>
            <a:r>
              <a:rPr lang="en-US" sz="2500" b="1" dirty="0"/>
              <a:t> </a:t>
            </a:r>
            <a:r>
              <a:rPr lang="en-US" sz="2500" b="1" dirty="0" err="1"/>
              <a:t>esiti</a:t>
            </a:r>
            <a:r>
              <a:rPr lang="en-US" sz="2500" b="1" dirty="0"/>
              <a:t>” </a:t>
            </a:r>
            <a:r>
              <a:rPr lang="en-US" sz="2500" i="1" dirty="0"/>
              <a:t>(Results notice board) </a:t>
            </a:r>
            <a:r>
              <a:rPr lang="en-US" sz="2500" dirty="0"/>
              <a:t>there are the results of your exams. To </a:t>
            </a:r>
            <a:r>
              <a:rPr lang="en-US" sz="2500" b="1" dirty="0"/>
              <a:t>accept or reject your mark </a:t>
            </a:r>
            <a:r>
              <a:rPr lang="en-US" sz="2500" dirty="0"/>
              <a:t>you may click on the icon near the result. If you don’t answer </a:t>
            </a:r>
            <a:r>
              <a:rPr lang="en-US" sz="2500" u="sng" dirty="0"/>
              <a:t>in 5 days, the mark is considered accepted </a:t>
            </a:r>
            <a:r>
              <a:rPr lang="en-US" sz="2500" dirty="0"/>
              <a:t>and won’t be possible to change it.</a:t>
            </a:r>
          </a:p>
          <a:p>
            <a:endParaRPr lang="it-IT" dirty="0"/>
          </a:p>
        </p:txBody>
      </p:sp>
      <p:sp>
        <p:nvSpPr>
          <p:cNvPr id="6" name="Rettangolo 5">
            <a:extLst>
              <a:ext uri="{FF2B5EF4-FFF2-40B4-BE49-F238E27FC236}">
                <a16:creationId xmlns:a16="http://schemas.microsoft.com/office/drawing/2014/main" xmlns="" id="{B2757CA1-E118-4D24-A244-C3F450F67FBF}"/>
              </a:ext>
            </a:extLst>
          </p:cNvPr>
          <p:cNvSpPr/>
          <p:nvPr/>
        </p:nvSpPr>
        <p:spPr>
          <a:xfrm>
            <a:off x="2627290" y="1275008"/>
            <a:ext cx="940158" cy="4893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xmlns="" id="{48D9466F-2108-4E5B-A17D-67D1B9408A0C}"/>
              </a:ext>
            </a:extLst>
          </p:cNvPr>
          <p:cNvCxnSpPr>
            <a:cxnSpLocks/>
          </p:cNvCxnSpPr>
          <p:nvPr/>
        </p:nvCxnSpPr>
        <p:spPr>
          <a:xfrm>
            <a:off x="2627290" y="772732"/>
            <a:ext cx="470079" cy="2060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Immagine 14" descr="Immagine che contiene screenshot&#10;&#10;Descrizione generata con affidabilità molto elevata">
            <a:extLst>
              <a:ext uri="{FF2B5EF4-FFF2-40B4-BE49-F238E27FC236}">
                <a16:creationId xmlns:a16="http://schemas.microsoft.com/office/drawing/2014/main" xmlns="" id="{F0866C80-0A99-4A70-9197-7FD09D628F18}"/>
              </a:ext>
            </a:extLst>
          </p:cNvPr>
          <p:cNvPicPr>
            <a:picLocks noChangeAspect="1"/>
          </p:cNvPicPr>
          <p:nvPr/>
        </p:nvPicPr>
        <p:blipFill rotWithShape="1">
          <a:blip r:embed="rId5"/>
          <a:srcRect t="9450" b="41241"/>
          <a:stretch/>
        </p:blipFill>
        <p:spPr>
          <a:xfrm>
            <a:off x="1093220" y="3844343"/>
            <a:ext cx="5498317" cy="2700813"/>
          </a:xfrm>
          <a:prstGeom prst="rect">
            <a:avLst/>
          </a:prstGeom>
        </p:spPr>
      </p:pic>
      <p:cxnSp>
        <p:nvCxnSpPr>
          <p:cNvPr id="19" name="Connettore 2 18">
            <a:extLst>
              <a:ext uri="{FF2B5EF4-FFF2-40B4-BE49-F238E27FC236}">
                <a16:creationId xmlns:a16="http://schemas.microsoft.com/office/drawing/2014/main" xmlns="" id="{0A7A9A6F-1823-4926-A2CD-1DAB1DBB505E}"/>
              </a:ext>
            </a:extLst>
          </p:cNvPr>
          <p:cNvCxnSpPr>
            <a:cxnSpLocks/>
          </p:cNvCxnSpPr>
          <p:nvPr/>
        </p:nvCxnSpPr>
        <p:spPr>
          <a:xfrm flipH="1">
            <a:off x="1093220" y="5331854"/>
            <a:ext cx="993158" cy="4765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Immagine 21" descr="Immagine che contiene parete, monitor, oggetto&#10;&#10;Descrizione generata con affidabilità elevata">
            <a:extLst>
              <a:ext uri="{FF2B5EF4-FFF2-40B4-BE49-F238E27FC236}">
                <a16:creationId xmlns:a16="http://schemas.microsoft.com/office/drawing/2014/main" xmlns="" id="{F631AE24-FAB4-41B7-9528-F6269E1C94D8}"/>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l="24736" t="25780" r="31433" b="22578"/>
          <a:stretch/>
        </p:blipFill>
        <p:spPr>
          <a:xfrm>
            <a:off x="535744" y="5653825"/>
            <a:ext cx="557476" cy="656823"/>
          </a:xfrm>
          <a:prstGeom prst="rect">
            <a:avLst/>
          </a:prstGeom>
        </p:spPr>
      </p:pic>
    </p:spTree>
    <p:extLst>
      <p:ext uri="{BB962C8B-B14F-4D97-AF65-F5344CB8AC3E}">
        <p14:creationId xmlns:p14="http://schemas.microsoft.com/office/powerpoint/2010/main" val="1433555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881369F-28B6-4867-A9E4-ABB58C5B899D}"/>
              </a:ext>
            </a:extLst>
          </p:cNvPr>
          <p:cNvSpPr>
            <a:spLocks noGrp="1"/>
          </p:cNvSpPr>
          <p:nvPr>
            <p:ph type="title"/>
          </p:nvPr>
        </p:nvSpPr>
        <p:spPr>
          <a:xfrm>
            <a:off x="676656" y="177561"/>
            <a:ext cx="10772775" cy="1226236"/>
          </a:xfrm>
        </p:spPr>
        <p:txBody>
          <a:bodyPr/>
          <a:lstStyle/>
          <a:p>
            <a:r>
              <a:rPr lang="en-US" dirty="0"/>
              <a:t>Remember! </a:t>
            </a:r>
          </a:p>
        </p:txBody>
      </p:sp>
      <p:sp>
        <p:nvSpPr>
          <p:cNvPr id="3" name="Segnaposto contenuto 2">
            <a:extLst>
              <a:ext uri="{FF2B5EF4-FFF2-40B4-BE49-F238E27FC236}">
                <a16:creationId xmlns:a16="http://schemas.microsoft.com/office/drawing/2014/main" xmlns="" id="{AF03AFAF-213D-4323-A1AA-424C59394BA8}"/>
              </a:ext>
            </a:extLst>
          </p:cNvPr>
          <p:cNvSpPr>
            <a:spLocks noGrp="1"/>
          </p:cNvSpPr>
          <p:nvPr>
            <p:ph idx="1"/>
          </p:nvPr>
        </p:nvSpPr>
        <p:spPr>
          <a:xfrm>
            <a:off x="676656" y="1433156"/>
            <a:ext cx="10753725" cy="4941886"/>
          </a:xfrm>
        </p:spPr>
        <p:txBody>
          <a:bodyPr>
            <a:normAutofit fontScale="92500" lnSpcReduction="10000"/>
          </a:bodyPr>
          <a:lstStyle/>
          <a:p>
            <a:r>
              <a:rPr lang="en-US" dirty="0">
                <a:sym typeface="Wingdings" panose="05000000000000000000" pitchFamily="2" charset="2"/>
              </a:rPr>
              <a:t> </a:t>
            </a:r>
            <a:r>
              <a:rPr lang="en-US" dirty="0">
                <a:solidFill>
                  <a:schemeClr val="tx1"/>
                </a:solidFill>
                <a:sym typeface="Wingdings" panose="05000000000000000000" pitchFamily="2" charset="2"/>
              </a:rPr>
              <a:t>W</a:t>
            </a:r>
            <a:r>
              <a:rPr lang="en-US" dirty="0">
                <a:solidFill>
                  <a:schemeClr val="tx1"/>
                </a:solidFill>
              </a:rPr>
              <a:t>ithout the </a:t>
            </a:r>
            <a:r>
              <a:rPr lang="en-US" b="1" dirty="0">
                <a:solidFill>
                  <a:schemeClr val="tx1"/>
                </a:solidFill>
              </a:rPr>
              <a:t>online registration</a:t>
            </a:r>
            <a:r>
              <a:rPr lang="en-US" dirty="0">
                <a:solidFill>
                  <a:schemeClr val="tx1"/>
                </a:solidFill>
              </a:rPr>
              <a:t>, the professor will not be able to register your </a:t>
            </a:r>
            <a:r>
              <a:rPr lang="en-US" b="1" dirty="0">
                <a:solidFill>
                  <a:schemeClr val="tx1"/>
                </a:solidFill>
              </a:rPr>
              <a:t>exams</a:t>
            </a:r>
            <a:r>
              <a:rPr lang="en-US" dirty="0">
                <a:solidFill>
                  <a:schemeClr val="tx1"/>
                </a:solidFill>
              </a:rPr>
              <a:t>, so they will not appear in the final Transcript of Records (TOR)</a:t>
            </a:r>
          </a:p>
          <a:p>
            <a:r>
              <a:rPr lang="en-US" dirty="0">
                <a:solidFill>
                  <a:schemeClr val="tx1"/>
                </a:solidFill>
                <a:sym typeface="Wingdings" panose="05000000000000000000" pitchFamily="2" charset="2"/>
              </a:rPr>
              <a:t> O</a:t>
            </a:r>
            <a:r>
              <a:rPr lang="en-US" dirty="0">
                <a:solidFill>
                  <a:schemeClr val="tx1"/>
                </a:solidFill>
              </a:rPr>
              <a:t>nline registration is allowed exclusively for exams/ADE/TIROCINI included in the </a:t>
            </a:r>
            <a:r>
              <a:rPr lang="en-US" b="1" dirty="0">
                <a:solidFill>
                  <a:schemeClr val="tx1"/>
                </a:solidFill>
              </a:rPr>
              <a:t>student’s Career Plan</a:t>
            </a:r>
            <a:r>
              <a:rPr lang="en-US" dirty="0">
                <a:solidFill>
                  <a:schemeClr val="tx1"/>
                </a:solidFill>
              </a:rPr>
              <a:t>. Don’t forget to complete it online! </a:t>
            </a:r>
          </a:p>
          <a:p>
            <a:r>
              <a:rPr lang="en-US" dirty="0">
                <a:solidFill>
                  <a:schemeClr val="tx1"/>
                </a:solidFill>
                <a:sym typeface="Wingdings" panose="05000000000000000000" pitchFamily="2" charset="2"/>
              </a:rPr>
              <a:t> I</a:t>
            </a:r>
            <a:r>
              <a:rPr lang="en-US" dirty="0">
                <a:solidFill>
                  <a:schemeClr val="tx1"/>
                </a:solidFill>
              </a:rPr>
              <a:t>n any case of problems related to the </a:t>
            </a:r>
            <a:r>
              <a:rPr lang="en-US" b="1" dirty="0">
                <a:solidFill>
                  <a:schemeClr val="tx1"/>
                </a:solidFill>
              </a:rPr>
              <a:t>exam registration process</a:t>
            </a:r>
            <a:r>
              <a:rPr lang="en-US" dirty="0">
                <a:solidFill>
                  <a:schemeClr val="tx1"/>
                </a:solidFill>
              </a:rPr>
              <a:t>, </a:t>
            </a:r>
            <a:r>
              <a:rPr lang="en-US" dirty="0"/>
              <a:t>please contact </a:t>
            </a:r>
            <a:r>
              <a:rPr lang="en-US" u="sng" dirty="0">
                <a:solidFill>
                  <a:srgbClr val="0070C0"/>
                </a:solidFill>
              </a:rPr>
              <a:t>internationalexchange@unito.it </a:t>
            </a:r>
          </a:p>
          <a:p>
            <a:r>
              <a:rPr lang="en-US" dirty="0">
                <a:sym typeface="Wingdings" panose="05000000000000000000" pitchFamily="2" charset="2"/>
              </a:rPr>
              <a:t> For the final evaluation of your </a:t>
            </a:r>
            <a:r>
              <a:rPr lang="en-US" b="1" dirty="0">
                <a:sym typeface="Wingdings" panose="05000000000000000000" pitchFamily="2" charset="2"/>
              </a:rPr>
              <a:t>practice</a:t>
            </a:r>
            <a:r>
              <a:rPr lang="en-US" dirty="0">
                <a:sym typeface="Wingdings" panose="05000000000000000000" pitchFamily="2" charset="2"/>
              </a:rPr>
              <a:t>, in order to get it in the final TOR, please complete the </a:t>
            </a:r>
            <a:r>
              <a:rPr lang="en-US" b="1" dirty="0">
                <a:sym typeface="Wingdings" panose="05000000000000000000" pitchFamily="2" charset="2"/>
              </a:rPr>
              <a:t>online registration </a:t>
            </a:r>
            <a:r>
              <a:rPr lang="en-US" dirty="0"/>
              <a:t>(in the same way as you have done to enroll for an exam date)</a:t>
            </a:r>
          </a:p>
          <a:p>
            <a:r>
              <a:rPr lang="en-US" dirty="0">
                <a:sym typeface="Wingdings" panose="05000000000000000000" pitchFamily="2" charset="2"/>
              </a:rPr>
              <a:t> On </a:t>
            </a:r>
            <a:r>
              <a:rPr lang="en-US" i="1" dirty="0" err="1"/>
              <a:t>Campusnet</a:t>
            </a:r>
            <a:r>
              <a:rPr lang="en-US" dirty="0"/>
              <a:t> you will find the </a:t>
            </a:r>
            <a:r>
              <a:rPr lang="en-US" b="1" dirty="0"/>
              <a:t>“certificates of attendance” </a:t>
            </a:r>
            <a:r>
              <a:rPr lang="en-US" dirty="0"/>
              <a:t>of your practice. Please, download this file, </a:t>
            </a:r>
            <a:r>
              <a:rPr lang="en-US" dirty="0">
                <a:solidFill>
                  <a:schemeClr val="tx1"/>
                </a:solidFill>
              </a:rPr>
              <a:t>fill them in, one for each practical training, and make them signed by your clinical tutors</a:t>
            </a:r>
          </a:p>
          <a:p>
            <a:r>
              <a:rPr lang="en-US" dirty="0">
                <a:solidFill>
                  <a:schemeClr val="tx1"/>
                </a:solidFill>
                <a:sym typeface="Wingdings" panose="05000000000000000000" pitchFamily="2" charset="2"/>
              </a:rPr>
              <a:t> Before starting your practice period, you are supposed to attend a </a:t>
            </a:r>
            <a:r>
              <a:rPr lang="en-US" b="1" dirty="0">
                <a:solidFill>
                  <a:schemeClr val="tx1"/>
                </a:solidFill>
                <a:sym typeface="Wingdings" panose="05000000000000000000" pitchFamily="2" charset="2"/>
              </a:rPr>
              <a:t>Medical visit </a:t>
            </a:r>
            <a:r>
              <a:rPr lang="en-US" dirty="0">
                <a:solidFill>
                  <a:schemeClr val="tx1"/>
                </a:solidFill>
                <a:sym typeface="Wingdings" panose="05000000000000000000" pitchFamily="2" charset="2"/>
              </a:rPr>
              <a:t>at the Occupational Medicine Department (bring your vaccinations certificate with you) and complete a written, multiple choice test about the </a:t>
            </a:r>
            <a:r>
              <a:rPr lang="en-US" b="1" dirty="0">
                <a:solidFill>
                  <a:schemeClr val="tx1"/>
                </a:solidFill>
                <a:sym typeface="Wingdings" panose="05000000000000000000" pitchFamily="2" charset="2"/>
              </a:rPr>
              <a:t>risk in Medical structures</a:t>
            </a:r>
            <a:r>
              <a:rPr lang="en-US" dirty="0">
                <a:solidFill>
                  <a:schemeClr val="tx1"/>
                </a:solidFill>
                <a:sym typeface="Wingdings" panose="05000000000000000000" pitchFamily="2" charset="2"/>
              </a:rPr>
              <a:t>. Don’t worry, the Italian Erasmus referents will help you to manage all this procedure. </a:t>
            </a:r>
            <a:endParaRPr lang="en-US" dirty="0">
              <a:solidFill>
                <a:schemeClr val="tx1"/>
              </a:solidFill>
            </a:endParaRPr>
          </a:p>
        </p:txBody>
      </p:sp>
      <p:pic>
        <p:nvPicPr>
          <p:cNvPr id="4" name="Elemento grafico 3" descr="Avviso">
            <a:extLst>
              <a:ext uri="{FF2B5EF4-FFF2-40B4-BE49-F238E27FC236}">
                <a16:creationId xmlns:a16="http://schemas.microsoft.com/office/drawing/2014/main" xmlns="" id="{D101389B-6E2A-4797-A1D4-BD59A038E67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972407" y="148203"/>
            <a:ext cx="1255594" cy="1255594"/>
          </a:xfrm>
          <a:prstGeom prst="rect">
            <a:avLst/>
          </a:prstGeom>
        </p:spPr>
      </p:pic>
    </p:spTree>
    <p:extLst>
      <p:ext uri="{BB962C8B-B14F-4D97-AF65-F5344CB8AC3E}">
        <p14:creationId xmlns:p14="http://schemas.microsoft.com/office/powerpoint/2010/main" val="222562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A4EEFB-F2BA-48E3-8A66-26DEEEC46BBE}"/>
              </a:ext>
            </a:extLst>
          </p:cNvPr>
          <p:cNvSpPr>
            <a:spLocks noGrp="1"/>
          </p:cNvSpPr>
          <p:nvPr>
            <p:ph type="title"/>
          </p:nvPr>
        </p:nvSpPr>
        <p:spPr>
          <a:xfrm>
            <a:off x="270455" y="51935"/>
            <a:ext cx="11828780" cy="1020174"/>
          </a:xfrm>
        </p:spPr>
        <p:txBody>
          <a:bodyPr>
            <a:noAutofit/>
          </a:bodyPr>
          <a:lstStyle/>
          <a:p>
            <a:r>
              <a:rPr lang="it-IT" sz="4000" dirty="0" err="1"/>
              <a:t>Very</a:t>
            </a:r>
            <a:r>
              <a:rPr lang="it-IT" sz="4000" dirty="0"/>
              <a:t> </a:t>
            </a:r>
            <a:r>
              <a:rPr lang="it-IT" sz="4000" dirty="0" err="1"/>
              <a:t>important</a:t>
            </a:r>
            <a:r>
              <a:rPr lang="it-IT" sz="4000" dirty="0"/>
              <a:t> </a:t>
            </a:r>
            <a:r>
              <a:rPr lang="it-IT" sz="4000" dirty="0" err="1"/>
              <a:t>websites</a:t>
            </a:r>
            <a:r>
              <a:rPr lang="it-IT" sz="4000" dirty="0"/>
              <a:t> to check </a:t>
            </a:r>
            <a:r>
              <a:rPr lang="it-IT" sz="4000" dirty="0" err="1"/>
              <a:t>during</a:t>
            </a:r>
            <a:r>
              <a:rPr lang="it-IT" sz="4000" dirty="0"/>
              <a:t> </a:t>
            </a:r>
            <a:r>
              <a:rPr lang="it-IT" sz="4000" dirty="0" err="1"/>
              <a:t>your</a:t>
            </a:r>
            <a:r>
              <a:rPr lang="it-IT" sz="4000" dirty="0"/>
              <a:t> </a:t>
            </a:r>
            <a:r>
              <a:rPr lang="it-IT" sz="4000" dirty="0" err="1"/>
              <a:t>erasmus</a:t>
            </a:r>
            <a:r>
              <a:rPr lang="it-IT" sz="4000" dirty="0"/>
              <a:t> stage!</a:t>
            </a:r>
          </a:p>
        </p:txBody>
      </p:sp>
      <p:sp>
        <p:nvSpPr>
          <p:cNvPr id="3" name="Segnaposto testo 2">
            <a:extLst>
              <a:ext uri="{FF2B5EF4-FFF2-40B4-BE49-F238E27FC236}">
                <a16:creationId xmlns:a16="http://schemas.microsoft.com/office/drawing/2014/main" xmlns="" id="{68EADF94-5561-4CFC-A371-9D5AD6914F19}"/>
              </a:ext>
            </a:extLst>
          </p:cNvPr>
          <p:cNvSpPr>
            <a:spLocks noGrp="1"/>
          </p:cNvSpPr>
          <p:nvPr>
            <p:ph type="body" idx="1"/>
          </p:nvPr>
        </p:nvSpPr>
        <p:spPr>
          <a:xfrm>
            <a:off x="270456" y="1066159"/>
            <a:ext cx="2253803" cy="723400"/>
          </a:xfrm>
        </p:spPr>
        <p:txBody>
          <a:bodyPr>
            <a:normAutofit/>
          </a:bodyPr>
          <a:lstStyle/>
          <a:p>
            <a:r>
              <a:rPr lang="it-IT" sz="2400" b="1" dirty="0" err="1">
                <a:solidFill>
                  <a:schemeClr val="tx2">
                    <a:lumMod val="75000"/>
                    <a:lumOff val="25000"/>
                  </a:schemeClr>
                </a:solidFill>
              </a:rPr>
              <a:t>campusnet</a:t>
            </a:r>
            <a:r>
              <a:rPr lang="it-IT" sz="2400" b="1" dirty="0">
                <a:solidFill>
                  <a:schemeClr val="tx2">
                    <a:lumMod val="75000"/>
                    <a:lumOff val="25000"/>
                  </a:schemeClr>
                </a:solidFill>
              </a:rPr>
              <a:t>  </a:t>
            </a:r>
            <a:r>
              <a:rPr lang="it-IT" sz="2400" b="1" dirty="0">
                <a:solidFill>
                  <a:schemeClr val="tx2">
                    <a:lumMod val="75000"/>
                    <a:lumOff val="25000"/>
                  </a:schemeClr>
                </a:solidFill>
                <a:sym typeface="Wingdings" panose="05000000000000000000" pitchFamily="2" charset="2"/>
              </a:rPr>
              <a:t></a:t>
            </a:r>
            <a:endParaRPr lang="it-IT" sz="2400" b="1" dirty="0">
              <a:solidFill>
                <a:schemeClr val="tx2">
                  <a:lumMod val="75000"/>
                  <a:lumOff val="25000"/>
                </a:schemeClr>
              </a:solidFill>
            </a:endParaRPr>
          </a:p>
        </p:txBody>
      </p:sp>
      <p:sp>
        <p:nvSpPr>
          <p:cNvPr id="5" name="Segnaposto testo 4">
            <a:extLst>
              <a:ext uri="{FF2B5EF4-FFF2-40B4-BE49-F238E27FC236}">
                <a16:creationId xmlns:a16="http://schemas.microsoft.com/office/drawing/2014/main" xmlns="" id="{A20684B4-7F0A-46DB-A43A-32A3079832EA}"/>
              </a:ext>
            </a:extLst>
          </p:cNvPr>
          <p:cNvSpPr>
            <a:spLocks noGrp="1"/>
          </p:cNvSpPr>
          <p:nvPr>
            <p:ph type="body" sz="quarter" idx="3"/>
          </p:nvPr>
        </p:nvSpPr>
        <p:spPr>
          <a:xfrm>
            <a:off x="2736760" y="1099636"/>
            <a:ext cx="6819364" cy="708336"/>
          </a:xfrm>
          <a:solidFill>
            <a:schemeClr val="accent1">
              <a:lumMod val="20000"/>
              <a:lumOff val="80000"/>
            </a:schemeClr>
          </a:solidFill>
          <a:ln w="28575">
            <a:solidFill>
              <a:schemeClr val="accent1">
                <a:lumMod val="75000"/>
              </a:schemeClr>
            </a:solidFill>
          </a:ln>
        </p:spPr>
        <p:txBody>
          <a:bodyPr>
            <a:noAutofit/>
          </a:bodyPr>
          <a:lstStyle/>
          <a:p>
            <a:r>
              <a:rPr lang="it-IT" sz="2400" u="sng" cap="none" dirty="0">
                <a:solidFill>
                  <a:prstClr val="black">
                    <a:lumMod val="85000"/>
                    <a:lumOff val="15000"/>
                  </a:prstClr>
                </a:solidFill>
                <a:hlinkClick r:id="rId2"/>
              </a:rPr>
              <a:t>http://medchirurgia.campusnet.unito.it/do/home.pl</a:t>
            </a:r>
            <a:endParaRPr lang="it-IT" sz="2400" dirty="0"/>
          </a:p>
        </p:txBody>
      </p:sp>
      <p:sp>
        <p:nvSpPr>
          <p:cNvPr id="6" name="Segnaposto contenuto 5">
            <a:extLst>
              <a:ext uri="{FF2B5EF4-FFF2-40B4-BE49-F238E27FC236}">
                <a16:creationId xmlns:a16="http://schemas.microsoft.com/office/drawing/2014/main" xmlns="" id="{8AD7283C-D1A6-4CE3-9394-74F569E3C6FD}"/>
              </a:ext>
            </a:extLst>
          </p:cNvPr>
          <p:cNvSpPr>
            <a:spLocks noGrp="1"/>
          </p:cNvSpPr>
          <p:nvPr>
            <p:ph sz="quarter" idx="4"/>
          </p:nvPr>
        </p:nvSpPr>
        <p:spPr>
          <a:xfrm>
            <a:off x="270455" y="1854556"/>
            <a:ext cx="11921545" cy="5003444"/>
          </a:xfrm>
        </p:spPr>
        <p:txBody>
          <a:bodyPr>
            <a:noAutofit/>
          </a:bodyPr>
          <a:lstStyle/>
          <a:p>
            <a:r>
              <a:rPr lang="en-US" dirty="0"/>
              <a:t>Some information you can find in the website: </a:t>
            </a:r>
          </a:p>
          <a:p>
            <a:pPr>
              <a:buFont typeface="Arial" panose="020B0604020202020204" pitchFamily="34" charset="0"/>
              <a:buChar char="•"/>
            </a:pPr>
            <a:r>
              <a:rPr lang="en-US" dirty="0"/>
              <a:t> </a:t>
            </a:r>
            <a:r>
              <a:rPr lang="en-US" b="1" dirty="0"/>
              <a:t>News</a:t>
            </a:r>
            <a:r>
              <a:rPr lang="en-US" dirty="0"/>
              <a:t> and </a:t>
            </a:r>
            <a:r>
              <a:rPr lang="en-US" b="1" dirty="0"/>
              <a:t>notifications</a:t>
            </a:r>
            <a:r>
              <a:rPr lang="en-US" dirty="0"/>
              <a:t>.</a:t>
            </a:r>
          </a:p>
          <a:p>
            <a:pPr>
              <a:buFont typeface="Arial" panose="020B0604020202020204" pitchFamily="34" charset="0"/>
              <a:buChar char="•"/>
            </a:pPr>
            <a:r>
              <a:rPr lang="en-US" dirty="0"/>
              <a:t> </a:t>
            </a:r>
            <a:r>
              <a:rPr lang="en-US" b="1" dirty="0"/>
              <a:t>Lessons timetable</a:t>
            </a:r>
            <a:r>
              <a:rPr lang="en-US" dirty="0"/>
              <a:t>.</a:t>
            </a:r>
          </a:p>
          <a:p>
            <a:pPr>
              <a:buFont typeface="Arial" panose="020B0604020202020204" pitchFamily="34" charset="0"/>
              <a:buChar char="•"/>
            </a:pPr>
            <a:r>
              <a:rPr lang="en-US" dirty="0"/>
              <a:t> </a:t>
            </a:r>
            <a:r>
              <a:rPr lang="en-US" b="1" dirty="0"/>
              <a:t>Professors contacts</a:t>
            </a:r>
            <a:r>
              <a:rPr lang="en-US" dirty="0"/>
              <a:t>, information about the </a:t>
            </a:r>
            <a:r>
              <a:rPr lang="en-US" b="1" dirty="0"/>
              <a:t>courses</a:t>
            </a:r>
            <a:r>
              <a:rPr lang="en-US" dirty="0"/>
              <a:t>, teaching materials posted by the professor himself, lessons planning and type of exam: </a:t>
            </a:r>
            <a:r>
              <a:rPr lang="en-US" i="1" dirty="0"/>
              <a:t>«per chi </a:t>
            </a:r>
            <a:r>
              <a:rPr lang="en-US" i="1" dirty="0" err="1"/>
              <a:t>studia</a:t>
            </a:r>
            <a:r>
              <a:rPr lang="en-US" i="1" dirty="0"/>
              <a:t> con </a:t>
            </a:r>
            <a:r>
              <a:rPr lang="en-US" i="1" dirty="0" err="1"/>
              <a:t>noi</a:t>
            </a:r>
            <a:r>
              <a:rPr lang="en-US" i="1" dirty="0"/>
              <a:t>» </a:t>
            </a:r>
            <a:r>
              <a:rPr lang="en-US" i="1" dirty="0">
                <a:sym typeface="Wingdings" panose="05000000000000000000" pitchFamily="2" charset="2"/>
              </a:rPr>
              <a:t> “</a:t>
            </a:r>
            <a:r>
              <a:rPr lang="en-US" i="1" dirty="0" err="1">
                <a:sym typeface="Wingdings" panose="05000000000000000000" pitchFamily="2" charset="2"/>
              </a:rPr>
              <a:t>insegnamenti</a:t>
            </a:r>
            <a:r>
              <a:rPr lang="en-US" i="1" dirty="0">
                <a:sym typeface="Wingdings" panose="05000000000000000000" pitchFamily="2" charset="2"/>
              </a:rPr>
              <a:t>”</a:t>
            </a:r>
          </a:p>
          <a:p>
            <a:pPr>
              <a:buFont typeface="Arial" panose="020B0604020202020204" pitchFamily="34" charset="0"/>
              <a:buChar char="•"/>
            </a:pPr>
            <a:r>
              <a:rPr lang="en-US" dirty="0">
                <a:sym typeface="Wingdings" panose="05000000000000000000" pitchFamily="2" charset="2"/>
              </a:rPr>
              <a:t>Classroom and laboratories location: </a:t>
            </a:r>
            <a:r>
              <a:rPr lang="en-US" i="1" dirty="0">
                <a:sym typeface="Wingdings" panose="05000000000000000000" pitchFamily="2" charset="2"/>
              </a:rPr>
              <a:t>«per chi </a:t>
            </a:r>
            <a:r>
              <a:rPr lang="en-US" i="1" dirty="0" err="1">
                <a:sym typeface="Wingdings" panose="05000000000000000000" pitchFamily="2" charset="2"/>
              </a:rPr>
              <a:t>studia</a:t>
            </a:r>
            <a:r>
              <a:rPr lang="en-US" i="1" dirty="0">
                <a:sym typeface="Wingdings" panose="05000000000000000000" pitchFamily="2" charset="2"/>
              </a:rPr>
              <a:t> con </a:t>
            </a:r>
            <a:r>
              <a:rPr lang="en-US" i="1" dirty="0" err="1">
                <a:sym typeface="Wingdings" panose="05000000000000000000" pitchFamily="2" charset="2"/>
              </a:rPr>
              <a:t>noi</a:t>
            </a:r>
            <a:r>
              <a:rPr lang="en-US" i="1" dirty="0">
                <a:sym typeface="Wingdings" panose="05000000000000000000" pitchFamily="2" charset="2"/>
              </a:rPr>
              <a:t>»  “</a:t>
            </a:r>
            <a:r>
              <a:rPr lang="en-US" i="1" dirty="0" err="1">
                <a:sym typeface="Wingdings" panose="05000000000000000000" pitchFamily="2" charset="2"/>
              </a:rPr>
              <a:t>aule</a:t>
            </a:r>
            <a:r>
              <a:rPr lang="en-US" i="1" dirty="0">
                <a:sym typeface="Wingdings" panose="05000000000000000000" pitchFamily="2" charset="2"/>
              </a:rPr>
              <a:t> laboratory"</a:t>
            </a:r>
          </a:p>
          <a:p>
            <a:pPr>
              <a:buFont typeface="Arial" panose="020B0604020202020204" pitchFamily="34" charset="0"/>
              <a:buChar char="•"/>
            </a:pPr>
            <a:r>
              <a:rPr lang="en-US" dirty="0">
                <a:sym typeface="Wingdings" panose="05000000000000000000" pitchFamily="2" charset="2"/>
              </a:rPr>
              <a:t> Information about the </a:t>
            </a:r>
            <a:r>
              <a:rPr lang="en-US" b="1" dirty="0">
                <a:sym typeface="Wingdings" panose="05000000000000000000" pitchFamily="2" charset="2"/>
              </a:rPr>
              <a:t>clinical tutoring </a:t>
            </a:r>
            <a:r>
              <a:rPr lang="en-US" dirty="0">
                <a:sym typeface="Wingdings" panose="05000000000000000000" pitchFamily="2" charset="2"/>
              </a:rPr>
              <a:t>or the </a:t>
            </a:r>
            <a:r>
              <a:rPr lang="en-US" b="1" dirty="0">
                <a:sym typeface="Wingdings" panose="05000000000000000000" pitchFamily="2" charset="2"/>
              </a:rPr>
              <a:t>tutoring</a:t>
            </a:r>
            <a:r>
              <a:rPr lang="en-US" dirty="0">
                <a:sym typeface="Wingdings" panose="05000000000000000000" pitchFamily="2" charset="2"/>
              </a:rPr>
              <a:t> offered by other students: in the home page you have to click </a:t>
            </a:r>
            <a:r>
              <a:rPr lang="en-US" i="1" dirty="0">
                <a:sym typeface="Wingdings" panose="05000000000000000000" pitchFamily="2" charset="2"/>
              </a:rPr>
              <a:t>«</a:t>
            </a:r>
            <a:r>
              <a:rPr lang="en-US" i="1" dirty="0" err="1">
                <a:sym typeface="Wingdings" panose="05000000000000000000" pitchFamily="2" charset="2"/>
              </a:rPr>
              <a:t>tutorato</a:t>
            </a:r>
            <a:r>
              <a:rPr lang="en-US" i="1" dirty="0">
                <a:sym typeface="Wingdings" panose="05000000000000000000" pitchFamily="2" charset="2"/>
              </a:rPr>
              <a:t>». </a:t>
            </a:r>
          </a:p>
          <a:p>
            <a:pPr marL="0" indent="0">
              <a:buNone/>
            </a:pPr>
            <a:endParaRPr lang="en-US" i="1" dirty="0">
              <a:sym typeface="Wingdings" panose="05000000000000000000" pitchFamily="2" charset="2"/>
            </a:endParaRPr>
          </a:p>
          <a:p>
            <a:pPr marL="0" indent="0">
              <a:buNone/>
            </a:pPr>
            <a:r>
              <a:rPr lang="en-US" sz="2000" dirty="0">
                <a:solidFill>
                  <a:schemeClr val="tx1"/>
                </a:solidFill>
                <a:sym typeface="Wingdings" panose="05000000000000000000" pitchFamily="2" charset="2"/>
              </a:rPr>
              <a:t>If you don’t find the answer to your request you can write an email to </a:t>
            </a:r>
            <a:r>
              <a:rPr lang="en-US" sz="2000" u="sng" dirty="0">
                <a:hlinkClick r:id="rId3"/>
              </a:rPr>
              <a:t>servizistudenti.dam@unito.it</a:t>
            </a:r>
            <a:endParaRPr lang="it-IT" sz="2000" dirty="0"/>
          </a:p>
        </p:txBody>
      </p:sp>
    </p:spTree>
    <p:extLst>
      <p:ext uri="{BB962C8B-B14F-4D97-AF65-F5344CB8AC3E}">
        <p14:creationId xmlns:p14="http://schemas.microsoft.com/office/powerpoint/2010/main" val="127438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C56C5E95-2338-418F-BA87-6E8B89207846}"/>
              </a:ext>
            </a:extLst>
          </p:cNvPr>
          <p:cNvSpPr>
            <a:spLocks noGrp="1"/>
          </p:cNvSpPr>
          <p:nvPr>
            <p:ph idx="1"/>
          </p:nvPr>
        </p:nvSpPr>
        <p:spPr>
          <a:xfrm>
            <a:off x="522110" y="247275"/>
            <a:ext cx="10753725" cy="3766185"/>
          </a:xfrm>
        </p:spPr>
        <p:txBody>
          <a:bodyPr/>
          <a:lstStyle/>
          <a:p>
            <a:r>
              <a:rPr lang="en-US" i="1" dirty="0" err="1"/>
              <a:t>Campusnet</a:t>
            </a:r>
            <a:r>
              <a:rPr lang="en-US" dirty="0"/>
              <a:t> site contains some </a:t>
            </a:r>
            <a:r>
              <a:rPr lang="en-US" b="1" dirty="0"/>
              <a:t>important information about your Erasmus stage</a:t>
            </a:r>
            <a:r>
              <a:rPr lang="en-US" dirty="0"/>
              <a:t>.</a:t>
            </a:r>
          </a:p>
          <a:p>
            <a:r>
              <a:rPr lang="en-US" dirty="0"/>
              <a:t>In this page you can click on </a:t>
            </a:r>
            <a:r>
              <a:rPr lang="en-US" b="1" dirty="0"/>
              <a:t>«</a:t>
            </a:r>
            <a:r>
              <a:rPr lang="en-US" b="1" dirty="0" err="1"/>
              <a:t>Mobilità</a:t>
            </a:r>
            <a:r>
              <a:rPr lang="en-US" b="1" dirty="0"/>
              <a:t> </a:t>
            </a:r>
            <a:r>
              <a:rPr lang="en-US" b="1" dirty="0" err="1"/>
              <a:t>internazionale</a:t>
            </a:r>
            <a:r>
              <a:rPr lang="en-US" b="1" dirty="0"/>
              <a:t>» </a:t>
            </a:r>
            <a:r>
              <a:rPr lang="en-US" dirty="0"/>
              <a:t>to find the </a:t>
            </a:r>
            <a:r>
              <a:rPr lang="en-US" b="1" dirty="0"/>
              <a:t>Study plan 2017-2018</a:t>
            </a:r>
            <a:r>
              <a:rPr lang="en-US" dirty="0"/>
              <a:t>, a useful document about </a:t>
            </a:r>
            <a:r>
              <a:rPr lang="en-US" b="1" dirty="0"/>
              <a:t>“to do things”</a:t>
            </a:r>
            <a:r>
              <a:rPr lang="en-US" dirty="0"/>
              <a:t> at your arrival and the </a:t>
            </a:r>
            <a:r>
              <a:rPr lang="en-US" b="1" dirty="0"/>
              <a:t>certification of professional training activities</a:t>
            </a:r>
            <a:r>
              <a:rPr lang="en-US" dirty="0"/>
              <a:t>.  </a:t>
            </a:r>
          </a:p>
          <a:p>
            <a:endParaRPr lang="en-US" dirty="0"/>
          </a:p>
          <a:p>
            <a:endParaRPr lang="en-US" dirty="0"/>
          </a:p>
        </p:txBody>
      </p:sp>
      <p:pic>
        <p:nvPicPr>
          <p:cNvPr id="5" name="Immagine 4" descr="Immagine che contiene screenshot&#10;&#10;Descrizione generata con affidabilità molto elevata">
            <a:extLst>
              <a:ext uri="{FF2B5EF4-FFF2-40B4-BE49-F238E27FC236}">
                <a16:creationId xmlns:a16="http://schemas.microsoft.com/office/drawing/2014/main" xmlns="" id="{EB8BB1A2-0935-4A99-8946-C3317E52C4EF}"/>
              </a:ext>
            </a:extLst>
          </p:cNvPr>
          <p:cNvPicPr>
            <a:picLocks noChangeAspect="1"/>
          </p:cNvPicPr>
          <p:nvPr/>
        </p:nvPicPr>
        <p:blipFill>
          <a:blip r:embed="rId2"/>
          <a:stretch>
            <a:fillRect/>
          </a:stretch>
        </p:blipFill>
        <p:spPr>
          <a:xfrm>
            <a:off x="0" y="1869935"/>
            <a:ext cx="12192000" cy="4988065"/>
          </a:xfrm>
          <a:prstGeom prst="rect">
            <a:avLst/>
          </a:prstGeom>
        </p:spPr>
      </p:pic>
      <p:sp>
        <p:nvSpPr>
          <p:cNvPr id="6" name="Ovale 5">
            <a:extLst>
              <a:ext uri="{FF2B5EF4-FFF2-40B4-BE49-F238E27FC236}">
                <a16:creationId xmlns:a16="http://schemas.microsoft.com/office/drawing/2014/main" xmlns="" id="{C6E9F3A1-4143-44D8-AE68-11496C1B7F4E}"/>
              </a:ext>
            </a:extLst>
          </p:cNvPr>
          <p:cNvSpPr/>
          <p:nvPr/>
        </p:nvSpPr>
        <p:spPr>
          <a:xfrm>
            <a:off x="8564451" y="3528811"/>
            <a:ext cx="1466271" cy="1298825"/>
          </a:xfrm>
          <a:prstGeom prst="ellipse">
            <a:avLst/>
          </a:prstGeom>
          <a:noFill/>
          <a:ln w="762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a:extLst>
              <a:ext uri="{FF2B5EF4-FFF2-40B4-BE49-F238E27FC236}">
                <a16:creationId xmlns:a16="http://schemas.microsoft.com/office/drawing/2014/main" xmlns="" id="{D1AB2D0E-90A4-4509-91B4-BA8453FF8147}"/>
              </a:ext>
            </a:extLst>
          </p:cNvPr>
          <p:cNvCxnSpPr>
            <a:cxnSpLocks/>
          </p:cNvCxnSpPr>
          <p:nvPr/>
        </p:nvCxnSpPr>
        <p:spPr>
          <a:xfrm>
            <a:off x="8564451" y="1674254"/>
            <a:ext cx="515155" cy="176440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476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6F40E77-2BAF-4360-8DBE-1D7DB45ACEFB}"/>
              </a:ext>
            </a:extLst>
          </p:cNvPr>
          <p:cNvSpPr>
            <a:spLocks noGrp="1"/>
          </p:cNvSpPr>
          <p:nvPr>
            <p:ph type="title"/>
          </p:nvPr>
        </p:nvSpPr>
        <p:spPr>
          <a:xfrm>
            <a:off x="657225" y="563511"/>
            <a:ext cx="2987497" cy="685323"/>
          </a:xfrm>
        </p:spPr>
        <p:txBody>
          <a:bodyPr>
            <a:noAutofit/>
          </a:bodyPr>
          <a:lstStyle/>
          <a:p>
            <a:r>
              <a:rPr lang="it-IT" sz="2800" b="1" dirty="0">
                <a:solidFill>
                  <a:schemeClr val="tx2">
                    <a:lumMod val="75000"/>
                    <a:lumOff val="25000"/>
                  </a:schemeClr>
                </a:solidFill>
              </a:rPr>
              <a:t>UNITO – ESSE 3  </a:t>
            </a:r>
          </a:p>
        </p:txBody>
      </p:sp>
      <p:sp>
        <p:nvSpPr>
          <p:cNvPr id="4" name="Segnaposto contenuto 3">
            <a:extLst>
              <a:ext uri="{FF2B5EF4-FFF2-40B4-BE49-F238E27FC236}">
                <a16:creationId xmlns:a16="http://schemas.microsoft.com/office/drawing/2014/main" xmlns="" id="{48AD01E7-1919-4258-8961-437FA96BD722}"/>
              </a:ext>
            </a:extLst>
          </p:cNvPr>
          <p:cNvSpPr>
            <a:spLocks noGrp="1"/>
          </p:cNvSpPr>
          <p:nvPr>
            <p:ph sz="half" idx="2"/>
          </p:nvPr>
        </p:nvSpPr>
        <p:spPr>
          <a:xfrm>
            <a:off x="657225" y="1998134"/>
            <a:ext cx="11229976" cy="4145089"/>
          </a:xfrm>
        </p:spPr>
        <p:txBody>
          <a:bodyPr>
            <a:normAutofit/>
          </a:bodyPr>
          <a:lstStyle/>
          <a:p>
            <a:pPr>
              <a:lnSpc>
                <a:spcPct val="100000"/>
              </a:lnSpc>
              <a:spcBef>
                <a:spcPts val="0"/>
              </a:spcBef>
            </a:pPr>
            <a:r>
              <a:rPr lang="en-US" dirty="0"/>
              <a:t>In the right menu </a:t>
            </a:r>
            <a:r>
              <a:rPr lang="en-US" i="1" dirty="0"/>
              <a:t>«chi </a:t>
            </a:r>
            <a:r>
              <a:rPr lang="en-US" i="1" dirty="0" err="1"/>
              <a:t>sei</a:t>
            </a:r>
            <a:r>
              <a:rPr lang="en-US" i="1" dirty="0"/>
              <a:t>?» </a:t>
            </a:r>
            <a:r>
              <a:rPr lang="en-US" dirty="0"/>
              <a:t>you must select </a:t>
            </a:r>
            <a:r>
              <a:rPr lang="en-US" i="1" dirty="0"/>
              <a:t>“</a:t>
            </a:r>
            <a:r>
              <a:rPr lang="en-US" i="1" dirty="0" err="1"/>
              <a:t>studente</a:t>
            </a:r>
            <a:r>
              <a:rPr lang="en-US" i="1" dirty="0"/>
              <a:t>” </a:t>
            </a:r>
            <a:r>
              <a:rPr lang="en-US" dirty="0"/>
              <a:t>and there you can find all the services offered by </a:t>
            </a:r>
            <a:r>
              <a:rPr lang="en-US" dirty="0" err="1"/>
              <a:t>UniTo</a:t>
            </a:r>
            <a:r>
              <a:rPr lang="en-US" dirty="0"/>
              <a:t> to its students.</a:t>
            </a:r>
          </a:p>
          <a:p>
            <a:pPr>
              <a:lnSpc>
                <a:spcPct val="100000"/>
              </a:lnSpc>
              <a:spcBef>
                <a:spcPts val="0"/>
              </a:spcBef>
            </a:pPr>
            <a:r>
              <a:rPr lang="en-US" dirty="0"/>
              <a:t>If you need the online services dedicated to the Erasmus mobility you must select </a:t>
            </a:r>
            <a:r>
              <a:rPr lang="en-US" b="1" dirty="0"/>
              <a:t>«</a:t>
            </a:r>
            <a:r>
              <a:rPr lang="en-US" b="1" dirty="0" err="1"/>
              <a:t>internazionalità</a:t>
            </a:r>
            <a:r>
              <a:rPr lang="en-US" b="1" dirty="0"/>
              <a:t>» on the top </a:t>
            </a:r>
            <a:r>
              <a:rPr lang="en-US" b="1" dirty="0">
                <a:sym typeface="Wingdings" panose="05000000000000000000" pitchFamily="2" charset="2"/>
              </a:rPr>
              <a:t>”</a:t>
            </a:r>
            <a:r>
              <a:rPr lang="en-US" b="1" dirty="0" err="1">
                <a:sym typeface="Wingdings" panose="05000000000000000000" pitchFamily="2" charset="2"/>
              </a:rPr>
              <a:t>studenti</a:t>
            </a:r>
            <a:r>
              <a:rPr lang="en-US" b="1" dirty="0">
                <a:sym typeface="Wingdings" panose="05000000000000000000" pitchFamily="2" charset="2"/>
              </a:rPr>
              <a:t> e </a:t>
            </a:r>
            <a:r>
              <a:rPr lang="en-US" b="1" dirty="0" err="1">
                <a:sym typeface="Wingdings" panose="05000000000000000000" pitchFamily="2" charset="2"/>
              </a:rPr>
              <a:t>ospiti</a:t>
            </a:r>
            <a:r>
              <a:rPr lang="en-US" b="1" dirty="0">
                <a:sym typeface="Wingdings" panose="05000000000000000000" pitchFamily="2" charset="2"/>
              </a:rPr>
              <a:t> </a:t>
            </a:r>
            <a:r>
              <a:rPr lang="en-US" b="1" dirty="0" err="1">
                <a:sym typeface="Wingdings" panose="05000000000000000000" pitchFamily="2" charset="2"/>
              </a:rPr>
              <a:t>internazionali</a:t>
            </a:r>
            <a:r>
              <a:rPr lang="en-US" b="1" dirty="0">
                <a:sym typeface="Wingdings" panose="05000000000000000000" pitchFamily="2" charset="2"/>
              </a:rPr>
              <a:t>”  “</a:t>
            </a:r>
            <a:r>
              <a:rPr lang="en-US" b="1" dirty="0" err="1">
                <a:sym typeface="Wingdings" panose="05000000000000000000" pitchFamily="2" charset="2"/>
              </a:rPr>
              <a:t>studenti</a:t>
            </a:r>
            <a:r>
              <a:rPr lang="en-US" b="1" dirty="0">
                <a:sym typeface="Wingdings" panose="05000000000000000000" pitchFamily="2" charset="2"/>
              </a:rPr>
              <a:t> </a:t>
            </a:r>
            <a:r>
              <a:rPr lang="en-US" b="1" dirty="0" err="1">
                <a:sym typeface="Wingdings" panose="05000000000000000000" pitchFamily="2" charset="2"/>
              </a:rPr>
              <a:t>erasmus</a:t>
            </a:r>
            <a:r>
              <a:rPr lang="en-US" b="1" dirty="0">
                <a:sym typeface="Wingdings" panose="05000000000000000000" pitchFamily="2" charset="2"/>
              </a:rPr>
              <a:t> e in </a:t>
            </a:r>
            <a:r>
              <a:rPr lang="en-US" b="1" dirty="0" err="1">
                <a:sym typeface="Wingdings" panose="05000000000000000000" pitchFamily="2" charset="2"/>
              </a:rPr>
              <a:t>mobilità</a:t>
            </a:r>
            <a:r>
              <a:rPr lang="en-US" b="1" dirty="0">
                <a:sym typeface="Wingdings" panose="05000000000000000000" pitchFamily="2" charset="2"/>
              </a:rPr>
              <a:t>” </a:t>
            </a:r>
            <a:r>
              <a:rPr lang="en-US" dirty="0">
                <a:sym typeface="Wingdings" panose="05000000000000000000" pitchFamily="2" charset="2"/>
              </a:rPr>
              <a:t>or </a:t>
            </a:r>
            <a:r>
              <a:rPr lang="en-US" b="1" i="1" dirty="0"/>
              <a:t>international relations </a:t>
            </a:r>
            <a:r>
              <a:rPr lang="en-US" b="1" i="1" dirty="0">
                <a:sym typeface="Wingdings" panose="05000000000000000000" pitchFamily="2" charset="2"/>
              </a:rPr>
              <a:t> student’s mobility  Erasmus and exchange students.</a:t>
            </a:r>
            <a:endParaRPr lang="en-US" b="1" dirty="0">
              <a:sym typeface="Wingdings" panose="05000000000000000000" pitchFamily="2" charset="2"/>
            </a:endParaRPr>
          </a:p>
          <a:p>
            <a:pPr>
              <a:lnSpc>
                <a:spcPct val="100000"/>
              </a:lnSpc>
              <a:spcBef>
                <a:spcPts val="0"/>
              </a:spcBef>
            </a:pPr>
            <a:r>
              <a:rPr lang="en-US" dirty="0">
                <a:sym typeface="Wingdings" panose="05000000000000000000" pitchFamily="2" charset="2"/>
              </a:rPr>
              <a:t>There you can see all the links to fulfill the mobility </a:t>
            </a:r>
            <a:r>
              <a:rPr lang="en-US" dirty="0" err="1">
                <a:sym typeface="Wingdings" panose="05000000000000000000" pitchFamily="2" charset="2"/>
              </a:rPr>
              <a:t>burocracy</a:t>
            </a:r>
            <a:r>
              <a:rPr lang="en-US" dirty="0">
                <a:sym typeface="Wingdings" panose="05000000000000000000" pitchFamily="2" charset="2"/>
              </a:rPr>
              <a:t>.</a:t>
            </a:r>
          </a:p>
          <a:p>
            <a:pPr>
              <a:lnSpc>
                <a:spcPct val="100000"/>
              </a:lnSpc>
              <a:spcBef>
                <a:spcPts val="0"/>
              </a:spcBef>
            </a:pPr>
            <a:endParaRPr lang="en-US" dirty="0"/>
          </a:p>
          <a:p>
            <a:pPr>
              <a:lnSpc>
                <a:spcPct val="100000"/>
              </a:lnSpc>
              <a:spcBef>
                <a:spcPts val="0"/>
              </a:spcBef>
            </a:pPr>
            <a:r>
              <a:rPr lang="en-US" b="1" dirty="0"/>
              <a:t>Esse3</a:t>
            </a:r>
            <a:r>
              <a:rPr lang="en-US" dirty="0"/>
              <a:t> is </a:t>
            </a:r>
            <a:r>
              <a:rPr lang="en-US" b="1" dirty="0" err="1"/>
              <a:t>MyUniTo</a:t>
            </a:r>
            <a:r>
              <a:rPr lang="en-US" dirty="0" err="1"/>
              <a:t>’s</a:t>
            </a:r>
            <a:r>
              <a:rPr lang="en-US" b="1" dirty="0"/>
              <a:t> </a:t>
            </a:r>
            <a:r>
              <a:rPr lang="en-US" dirty="0"/>
              <a:t>network. Login is at the top of the home screen, on your right.</a:t>
            </a:r>
          </a:p>
          <a:p>
            <a:pPr>
              <a:lnSpc>
                <a:spcPct val="100000"/>
              </a:lnSpc>
              <a:spcBef>
                <a:spcPts val="0"/>
              </a:spcBef>
            </a:pPr>
            <a:r>
              <a:rPr lang="en-US" dirty="0"/>
              <a:t>There you can enroll to any exam, see the exams’ results or the reservations you made, and access your university mail.</a:t>
            </a:r>
          </a:p>
        </p:txBody>
      </p:sp>
      <p:pic>
        <p:nvPicPr>
          <p:cNvPr id="9" name="Immagine 8">
            <a:extLst>
              <a:ext uri="{FF2B5EF4-FFF2-40B4-BE49-F238E27FC236}">
                <a16:creationId xmlns:a16="http://schemas.microsoft.com/office/drawing/2014/main" xmlns="" id="{DD14326C-8EE7-4A64-A947-BE23BA3C9392}"/>
              </a:ext>
            </a:extLst>
          </p:cNvPr>
          <p:cNvPicPr>
            <a:picLocks noChangeAspect="1"/>
          </p:cNvPicPr>
          <p:nvPr/>
        </p:nvPicPr>
        <p:blipFill>
          <a:blip r:embed="rId2"/>
          <a:stretch>
            <a:fillRect/>
          </a:stretch>
        </p:blipFill>
        <p:spPr>
          <a:xfrm>
            <a:off x="7031866" y="410023"/>
            <a:ext cx="2944364" cy="774833"/>
          </a:xfrm>
          <a:prstGeom prst="rect">
            <a:avLst/>
          </a:prstGeom>
        </p:spPr>
      </p:pic>
    </p:spTree>
    <p:extLst>
      <p:ext uri="{BB962C8B-B14F-4D97-AF65-F5344CB8AC3E}">
        <p14:creationId xmlns:p14="http://schemas.microsoft.com/office/powerpoint/2010/main" val="2712833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58ECF64-132D-4B73-BC98-0B7A3702C5DD}"/>
              </a:ext>
            </a:extLst>
          </p:cNvPr>
          <p:cNvSpPr>
            <a:spLocks noGrp="1"/>
          </p:cNvSpPr>
          <p:nvPr>
            <p:ph idx="1"/>
          </p:nvPr>
        </p:nvSpPr>
        <p:spPr>
          <a:xfrm>
            <a:off x="271843" y="504774"/>
            <a:ext cx="11563350" cy="811369"/>
          </a:xfrm>
        </p:spPr>
        <p:txBody>
          <a:bodyPr/>
          <a:lstStyle/>
          <a:p>
            <a:r>
              <a:rPr lang="en-US" dirty="0"/>
              <a:t>Unito.it has an English version. T</a:t>
            </a:r>
            <a:r>
              <a:rPr lang="it-IT" dirty="0"/>
              <a:t>o </a:t>
            </a:r>
            <a:r>
              <a:rPr lang="en-US" dirty="0"/>
              <a:t>see it, select “English”, at the top of the page, on the left.</a:t>
            </a:r>
            <a:endParaRPr lang="it-IT" dirty="0"/>
          </a:p>
        </p:txBody>
      </p:sp>
      <p:pic>
        <p:nvPicPr>
          <p:cNvPr id="5" name="Immagine 4" descr="Immagine che contiene screenshot&#10;&#10;Descrizione generata con affidabilità molto elevata">
            <a:extLst>
              <a:ext uri="{FF2B5EF4-FFF2-40B4-BE49-F238E27FC236}">
                <a16:creationId xmlns:a16="http://schemas.microsoft.com/office/drawing/2014/main" xmlns="" id="{191DA04D-7C1B-496E-BBC9-FCB07B964690}"/>
              </a:ext>
            </a:extLst>
          </p:cNvPr>
          <p:cNvPicPr>
            <a:picLocks noChangeAspect="1"/>
          </p:cNvPicPr>
          <p:nvPr/>
        </p:nvPicPr>
        <p:blipFill>
          <a:blip r:embed="rId2"/>
          <a:stretch>
            <a:fillRect/>
          </a:stretch>
        </p:blipFill>
        <p:spPr>
          <a:xfrm>
            <a:off x="271843" y="1171977"/>
            <a:ext cx="11563350" cy="5322840"/>
          </a:xfrm>
          <a:prstGeom prst="rect">
            <a:avLst/>
          </a:prstGeom>
        </p:spPr>
      </p:pic>
      <p:sp>
        <p:nvSpPr>
          <p:cNvPr id="6" name="Rettangolo 5">
            <a:extLst>
              <a:ext uri="{FF2B5EF4-FFF2-40B4-BE49-F238E27FC236}">
                <a16:creationId xmlns:a16="http://schemas.microsoft.com/office/drawing/2014/main" xmlns="" id="{D23063A0-8B9E-4379-A3F4-7D3D2C9CE23F}"/>
              </a:ext>
            </a:extLst>
          </p:cNvPr>
          <p:cNvSpPr/>
          <p:nvPr/>
        </p:nvSpPr>
        <p:spPr>
          <a:xfrm>
            <a:off x="271843" y="1171977"/>
            <a:ext cx="697148" cy="288333"/>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a:extLst>
              <a:ext uri="{FF2B5EF4-FFF2-40B4-BE49-F238E27FC236}">
                <a16:creationId xmlns:a16="http://schemas.microsoft.com/office/drawing/2014/main" xmlns="" id="{DF59346A-2816-4106-9556-DC728DBA9C79}"/>
              </a:ext>
            </a:extLst>
          </p:cNvPr>
          <p:cNvCxnSpPr>
            <a:cxnSpLocks/>
          </p:cNvCxnSpPr>
          <p:nvPr/>
        </p:nvCxnSpPr>
        <p:spPr>
          <a:xfrm flipH="1" flipV="1">
            <a:off x="1081825" y="1460310"/>
            <a:ext cx="2240924" cy="6518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833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C28E2D1-B8DF-4EA4-B152-2E17317A12B8}"/>
              </a:ext>
            </a:extLst>
          </p:cNvPr>
          <p:cNvSpPr>
            <a:spLocks noGrp="1"/>
          </p:cNvSpPr>
          <p:nvPr>
            <p:ph type="title"/>
          </p:nvPr>
        </p:nvSpPr>
        <p:spPr>
          <a:xfrm>
            <a:off x="676656" y="257577"/>
            <a:ext cx="10772775" cy="1114542"/>
          </a:xfrm>
        </p:spPr>
        <p:txBody>
          <a:bodyPr/>
          <a:lstStyle/>
          <a:p>
            <a:r>
              <a:rPr lang="en-US" dirty="0"/>
              <a:t>Study rooms and libraries</a:t>
            </a:r>
          </a:p>
        </p:txBody>
      </p:sp>
      <p:sp>
        <p:nvSpPr>
          <p:cNvPr id="4" name="Segnaposto contenuto 3">
            <a:extLst>
              <a:ext uri="{FF2B5EF4-FFF2-40B4-BE49-F238E27FC236}">
                <a16:creationId xmlns:a16="http://schemas.microsoft.com/office/drawing/2014/main" xmlns="" id="{BDC1CED1-11AD-4F91-BD0E-5ACEA38BE939}"/>
              </a:ext>
            </a:extLst>
          </p:cNvPr>
          <p:cNvSpPr>
            <a:spLocks noGrp="1"/>
          </p:cNvSpPr>
          <p:nvPr>
            <p:ph sz="half" idx="2"/>
          </p:nvPr>
        </p:nvSpPr>
        <p:spPr>
          <a:xfrm>
            <a:off x="676656" y="1546499"/>
            <a:ext cx="11339333" cy="4867179"/>
          </a:xfrm>
        </p:spPr>
        <p:txBody>
          <a:bodyPr>
            <a:normAutofit lnSpcReduction="10000"/>
          </a:bodyPr>
          <a:lstStyle/>
          <a:p>
            <a:pPr>
              <a:spcBef>
                <a:spcPts val="0"/>
              </a:spcBef>
            </a:pPr>
            <a:r>
              <a:rPr lang="en-US" b="1" dirty="0" err="1"/>
              <a:t>L’Opera</a:t>
            </a:r>
            <a:r>
              <a:rPr lang="en-US" b="1" dirty="0"/>
              <a:t> </a:t>
            </a:r>
            <a:r>
              <a:rPr lang="en-US" dirty="0"/>
              <a:t>(via Michelangelo 17). It is the biggest and newest study room in the area.</a:t>
            </a:r>
          </a:p>
          <a:p>
            <a:pPr lvl="0">
              <a:spcBef>
                <a:spcPts val="0"/>
              </a:spcBef>
            </a:pPr>
            <a:r>
              <a:rPr lang="en-US" dirty="0"/>
              <a:t>Opening hours: Monday - Friday 8.30-24.00 , Saturday – Sunday and Holiday 8.30-22.00. during exams period it closes at 2.00 a.m. everyday. </a:t>
            </a:r>
          </a:p>
          <a:p>
            <a:pPr lvl="0">
              <a:spcBef>
                <a:spcPts val="0"/>
              </a:spcBef>
            </a:pPr>
            <a:endParaRPr lang="it-IT" b="1" dirty="0"/>
          </a:p>
          <a:p>
            <a:pPr lvl="0">
              <a:spcBef>
                <a:spcPts val="0"/>
              </a:spcBef>
            </a:pPr>
            <a:endParaRPr lang="it-IT" b="1" dirty="0"/>
          </a:p>
          <a:p>
            <a:pPr lvl="0">
              <a:spcBef>
                <a:spcPts val="0"/>
              </a:spcBef>
            </a:pPr>
            <a:r>
              <a:rPr lang="it-IT" b="1" dirty="0"/>
              <a:t>Biblioteca del polo biologico </a:t>
            </a:r>
            <a:r>
              <a:rPr lang="it-IT" dirty="0"/>
              <a:t>(Corso Raffaello 30), </a:t>
            </a:r>
            <a:r>
              <a:rPr lang="en-US" dirty="0"/>
              <a:t>it is at the same time a study room and a library where you can read textbooks and scientific papers.</a:t>
            </a:r>
          </a:p>
          <a:p>
            <a:pPr lvl="0">
              <a:spcBef>
                <a:spcPts val="0"/>
              </a:spcBef>
            </a:pPr>
            <a:r>
              <a:rPr lang="en-US" dirty="0"/>
              <a:t>Opening hours: Monday – Friday 9.00-17.00</a:t>
            </a:r>
          </a:p>
          <a:p>
            <a:endParaRPr lang="en-US" b="1" dirty="0"/>
          </a:p>
          <a:p>
            <a:r>
              <a:rPr lang="en-US" b="1" dirty="0"/>
              <a:t>Bunker </a:t>
            </a:r>
            <a:r>
              <a:rPr lang="en-US" dirty="0"/>
              <a:t>(via </a:t>
            </a:r>
            <a:r>
              <a:rPr lang="en-US" dirty="0" err="1"/>
              <a:t>Giuria</a:t>
            </a:r>
            <a:r>
              <a:rPr lang="en-US" dirty="0"/>
              <a:t>) Opening hours: Monday – Friday 8.30-19.00</a:t>
            </a:r>
          </a:p>
          <a:p>
            <a:endParaRPr lang="en-US" b="1" dirty="0"/>
          </a:p>
          <a:p>
            <a:r>
              <a:rPr lang="en-US" b="1" dirty="0"/>
              <a:t>Aula studio ex </a:t>
            </a:r>
            <a:r>
              <a:rPr lang="en-US" b="1" dirty="0" err="1"/>
              <a:t>Palazzina</a:t>
            </a:r>
            <a:r>
              <a:rPr lang="en-US" b="1" dirty="0"/>
              <a:t> di </a:t>
            </a:r>
            <a:r>
              <a:rPr lang="en-US" b="1" dirty="0" err="1"/>
              <a:t>Odontoiatria</a:t>
            </a:r>
            <a:r>
              <a:rPr lang="en-US" b="1" dirty="0"/>
              <a:t> </a:t>
            </a:r>
            <a:r>
              <a:rPr lang="en-US" dirty="0"/>
              <a:t>(</a:t>
            </a:r>
            <a:r>
              <a:rPr lang="en-US" dirty="0" err="1"/>
              <a:t>Molinette</a:t>
            </a:r>
            <a:r>
              <a:rPr lang="en-US" dirty="0"/>
              <a:t>) a new study room with a room for lunch time or to study in groups, with fridge and microwave. It is reserved for medicine students. Opening hours: Monday – Friday 8.30 -20.00.</a:t>
            </a:r>
          </a:p>
        </p:txBody>
      </p:sp>
      <p:pic>
        <p:nvPicPr>
          <p:cNvPr id="5" name="Elemento grafico 4" descr="Libri su uno scaffale">
            <a:extLst>
              <a:ext uri="{FF2B5EF4-FFF2-40B4-BE49-F238E27FC236}">
                <a16:creationId xmlns:a16="http://schemas.microsoft.com/office/drawing/2014/main" xmlns="" id="{4545AB53-E2B8-4C2D-ABA3-C7CAA4E6DC3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433515" y="83197"/>
            <a:ext cx="1114542" cy="1114542"/>
          </a:xfrm>
          <a:prstGeom prst="rect">
            <a:avLst/>
          </a:prstGeom>
        </p:spPr>
      </p:pic>
    </p:spTree>
    <p:extLst>
      <p:ext uri="{BB962C8B-B14F-4D97-AF65-F5344CB8AC3E}">
        <p14:creationId xmlns:p14="http://schemas.microsoft.com/office/powerpoint/2010/main" val="302862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8" name="Immagine 7">
            <a:extLst>
              <a:ext uri="{FF2B5EF4-FFF2-40B4-BE49-F238E27FC236}">
                <a16:creationId xmlns:a16="http://schemas.microsoft.com/office/drawing/2014/main" xmlns="" id="{25725B1A-EEC8-41D5-93B5-F72655FF170E}"/>
              </a:ext>
            </a:extLst>
          </p:cNvPr>
          <p:cNvPicPr>
            <a:picLocks noChangeAspect="1"/>
          </p:cNvPicPr>
          <p:nvPr/>
        </p:nvPicPr>
        <p:blipFill>
          <a:blip r:embed="rId2"/>
          <a:stretch>
            <a:fillRect/>
          </a:stretch>
        </p:blipFill>
        <p:spPr>
          <a:xfrm>
            <a:off x="4741972" y="3155660"/>
            <a:ext cx="2603278" cy="2609802"/>
          </a:xfrm>
          <a:prstGeom prst="rect">
            <a:avLst/>
          </a:prstGeom>
        </p:spPr>
      </p:pic>
      <p:sp>
        <p:nvSpPr>
          <p:cNvPr id="2" name="Titolo 1">
            <a:extLst>
              <a:ext uri="{FF2B5EF4-FFF2-40B4-BE49-F238E27FC236}">
                <a16:creationId xmlns:a16="http://schemas.microsoft.com/office/drawing/2014/main" xmlns="" id="{96CBF204-3099-4CCC-85B4-D81D88B16E53}"/>
              </a:ext>
            </a:extLst>
          </p:cNvPr>
          <p:cNvSpPr>
            <a:spLocks noGrp="1"/>
          </p:cNvSpPr>
          <p:nvPr>
            <p:ph type="title"/>
          </p:nvPr>
        </p:nvSpPr>
        <p:spPr>
          <a:xfrm>
            <a:off x="657224" y="499533"/>
            <a:ext cx="10772775" cy="2411092"/>
          </a:xfrm>
        </p:spPr>
        <p:txBody>
          <a:bodyPr vert="horz" lIns="91440" tIns="45720" rIns="91440" bIns="45720" rtlCol="0" anchor="ctr">
            <a:normAutofit/>
          </a:bodyPr>
          <a:lstStyle/>
          <a:p>
            <a:pPr algn="ctr"/>
            <a:r>
              <a:rPr lang="en-US" dirty="0" err="1"/>
              <a:t>Università</a:t>
            </a:r>
            <a:r>
              <a:rPr lang="en-US" dirty="0"/>
              <a:t> </a:t>
            </a:r>
            <a:r>
              <a:rPr lang="en-US" dirty="0" err="1"/>
              <a:t>degli</a:t>
            </a:r>
            <a:r>
              <a:rPr lang="en-US" dirty="0"/>
              <a:t> </a:t>
            </a:r>
            <a:r>
              <a:rPr lang="en-US" dirty="0" err="1"/>
              <a:t>studi</a:t>
            </a:r>
            <a:r>
              <a:rPr lang="en-US" dirty="0"/>
              <a:t> di Torino</a:t>
            </a:r>
            <a:br>
              <a:rPr lang="en-US" dirty="0"/>
            </a:br>
            <a:r>
              <a:rPr lang="en-US" dirty="0"/>
              <a:t>Corso di </a:t>
            </a:r>
            <a:r>
              <a:rPr lang="en-US" dirty="0" err="1"/>
              <a:t>Laurea</a:t>
            </a:r>
            <a:r>
              <a:rPr lang="en-US" dirty="0"/>
              <a:t> in </a:t>
            </a:r>
            <a:r>
              <a:rPr lang="en-US" dirty="0" err="1"/>
              <a:t>Medicina</a:t>
            </a:r>
            <a:r>
              <a:rPr lang="en-US" dirty="0"/>
              <a:t> e </a:t>
            </a:r>
            <a:r>
              <a:rPr lang="en-US" dirty="0" err="1"/>
              <a:t>Chirurgia</a:t>
            </a:r>
            <a:r>
              <a:rPr lang="en-US" dirty="0"/>
              <a:t/>
            </a:r>
            <a:br>
              <a:rPr lang="en-US" dirty="0"/>
            </a:br>
            <a:r>
              <a:rPr lang="en-US" dirty="0"/>
              <a:t>Polo di Torino</a:t>
            </a:r>
          </a:p>
        </p:txBody>
      </p:sp>
    </p:spTree>
    <p:extLst>
      <p:ext uri="{BB962C8B-B14F-4D97-AF65-F5344CB8AC3E}">
        <p14:creationId xmlns:p14="http://schemas.microsoft.com/office/powerpoint/2010/main" val="414184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xmlns="" id="{7120FDC6-FC31-4563-8730-51D27FF1F37B}"/>
              </a:ext>
            </a:extLst>
          </p:cNvPr>
          <p:cNvSpPr>
            <a:spLocks noGrp="1"/>
          </p:cNvSpPr>
          <p:nvPr>
            <p:ph sz="half" idx="2"/>
          </p:nvPr>
        </p:nvSpPr>
        <p:spPr>
          <a:xfrm>
            <a:off x="115910" y="347731"/>
            <a:ext cx="11669925" cy="6362161"/>
          </a:xfrm>
        </p:spPr>
        <p:txBody>
          <a:bodyPr>
            <a:normAutofit/>
          </a:bodyPr>
          <a:lstStyle/>
          <a:p>
            <a:pPr>
              <a:spcBef>
                <a:spcPts val="0"/>
              </a:spcBef>
            </a:pPr>
            <a:r>
              <a:rPr lang="en-US" b="1" dirty="0"/>
              <a:t>Other study rooms</a:t>
            </a:r>
          </a:p>
          <a:p>
            <a:pPr>
              <a:spcBef>
                <a:spcPts val="0"/>
              </a:spcBef>
            </a:pPr>
            <a:r>
              <a:rPr lang="en-US" dirty="0"/>
              <a:t>You can find a description of the available rooms at the </a:t>
            </a:r>
            <a:r>
              <a:rPr lang="en-US" dirty="0" err="1"/>
              <a:t>UniTo</a:t>
            </a:r>
            <a:r>
              <a:rPr lang="en-US" dirty="0"/>
              <a:t> website:</a:t>
            </a:r>
            <a:r>
              <a:rPr lang="en-US" u="sng" dirty="0">
                <a:hlinkClick r:id="rId2"/>
              </a:rPr>
              <a:t> http://medchirurgia.campusnet.unito.it/do/home.pl/View?doc=dove_siamo.html</a:t>
            </a:r>
            <a:endParaRPr lang="en-US" u="sng" dirty="0"/>
          </a:p>
          <a:p>
            <a:pPr>
              <a:spcBef>
                <a:spcPts val="0"/>
              </a:spcBef>
            </a:pPr>
            <a:r>
              <a:rPr lang="en-US" dirty="0"/>
              <a:t>To search for others study rooms provided by </a:t>
            </a:r>
            <a:r>
              <a:rPr lang="en-US" dirty="0" err="1"/>
              <a:t>Edisu</a:t>
            </a:r>
            <a:r>
              <a:rPr lang="en-US" dirty="0"/>
              <a:t> you can follow this link: </a:t>
            </a:r>
            <a:r>
              <a:rPr lang="en-US" u="sng" dirty="0">
                <a:hlinkClick r:id="rId3"/>
              </a:rPr>
              <a:t> http://www.edisu.piemonte.it/Macroaree/Sale-studio-e-altri-servizi/Sale-studio/Servizi-e-sedi</a:t>
            </a:r>
            <a:endParaRPr lang="en-US" u="sng" dirty="0"/>
          </a:p>
          <a:p>
            <a:pPr>
              <a:spcBef>
                <a:spcPts val="0"/>
              </a:spcBef>
            </a:pPr>
            <a:endParaRPr lang="en-US" b="1" dirty="0"/>
          </a:p>
          <a:p>
            <a:pPr>
              <a:spcBef>
                <a:spcPts val="0"/>
              </a:spcBef>
            </a:pPr>
            <a:r>
              <a:rPr lang="en-US" b="1" dirty="0"/>
              <a:t>Others libraries</a:t>
            </a:r>
          </a:p>
          <a:p>
            <a:pPr>
              <a:spcBef>
                <a:spcPts val="0"/>
              </a:spcBef>
            </a:pPr>
            <a:r>
              <a:rPr lang="en-US" dirty="0"/>
              <a:t>The list of </a:t>
            </a:r>
            <a:r>
              <a:rPr lang="en-US" dirty="0" err="1"/>
              <a:t>UniTo</a:t>
            </a:r>
            <a:r>
              <a:rPr lang="en-US" dirty="0"/>
              <a:t> libraries is available at the following link:</a:t>
            </a:r>
          </a:p>
          <a:p>
            <a:pPr>
              <a:spcBef>
                <a:spcPts val="0"/>
              </a:spcBef>
            </a:pPr>
            <a:r>
              <a:rPr lang="en-US" dirty="0"/>
              <a:t> </a:t>
            </a:r>
            <a:r>
              <a:rPr lang="it-IT" u="sng" dirty="0">
                <a:hlinkClick r:id="rId4"/>
              </a:rPr>
              <a:t>https://www.unito.it/ateneo/strutture-e-sedi/strutture/biblioteche</a:t>
            </a:r>
            <a:r>
              <a:rPr lang="it-IT" dirty="0"/>
              <a:t> </a:t>
            </a:r>
          </a:p>
          <a:p>
            <a:pPr>
              <a:spcBef>
                <a:spcPts val="0"/>
              </a:spcBef>
            </a:pPr>
            <a:r>
              <a:rPr lang="en-US" dirty="0"/>
              <a:t>For medicine libraries we suggest to use the web page of BFM (</a:t>
            </a:r>
            <a:r>
              <a:rPr lang="en-US" dirty="0" err="1"/>
              <a:t>Biblioteca</a:t>
            </a:r>
            <a:r>
              <a:rPr lang="en-US" dirty="0"/>
              <a:t> </a:t>
            </a:r>
            <a:r>
              <a:rPr lang="en-US" dirty="0" err="1"/>
              <a:t>Federata</a:t>
            </a:r>
            <a:r>
              <a:rPr lang="en-US" dirty="0"/>
              <a:t> di </a:t>
            </a:r>
            <a:r>
              <a:rPr lang="en-US" dirty="0" err="1"/>
              <a:t>Medicina</a:t>
            </a:r>
            <a:r>
              <a:rPr lang="en-US" dirty="0"/>
              <a:t> “Ferdinando Rossi”):  </a:t>
            </a:r>
            <a:r>
              <a:rPr lang="it-IT" u="sng" dirty="0">
                <a:hlinkClick r:id="rId5"/>
              </a:rPr>
              <a:t>https://www.bfm.unito.it/it</a:t>
            </a:r>
            <a:r>
              <a:rPr lang="it-IT" dirty="0"/>
              <a:t> . </a:t>
            </a:r>
          </a:p>
          <a:p>
            <a:pPr>
              <a:spcBef>
                <a:spcPts val="0"/>
              </a:spcBef>
            </a:pPr>
            <a:endParaRPr lang="en-US" dirty="0"/>
          </a:p>
          <a:p>
            <a:pPr>
              <a:spcBef>
                <a:spcPts val="0"/>
              </a:spcBef>
            </a:pPr>
            <a:r>
              <a:rPr lang="en-US" dirty="0"/>
              <a:t>Medicine libraries offer services of free book consultations and loan; you can ask for information to the staff.</a:t>
            </a:r>
          </a:p>
          <a:p>
            <a:endParaRPr lang="it-IT" dirty="0"/>
          </a:p>
        </p:txBody>
      </p:sp>
      <p:pic>
        <p:nvPicPr>
          <p:cNvPr id="3" name="Elemento grafico 2" descr="Libri">
            <a:extLst>
              <a:ext uri="{FF2B5EF4-FFF2-40B4-BE49-F238E27FC236}">
                <a16:creationId xmlns:a16="http://schemas.microsoft.com/office/drawing/2014/main" xmlns="" id="{82A5E4E4-3C26-4CF7-BA73-FBF0ABE3EE6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974429" y="5056031"/>
            <a:ext cx="1418822" cy="1418822"/>
          </a:xfrm>
          <a:prstGeom prst="rect">
            <a:avLst/>
          </a:prstGeom>
        </p:spPr>
      </p:pic>
    </p:spTree>
    <p:extLst>
      <p:ext uri="{BB962C8B-B14F-4D97-AF65-F5344CB8AC3E}">
        <p14:creationId xmlns:p14="http://schemas.microsoft.com/office/powerpoint/2010/main" val="2076877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9" name="Immagine 8">
            <a:extLst>
              <a:ext uri="{FF2B5EF4-FFF2-40B4-BE49-F238E27FC236}">
                <a16:creationId xmlns:a16="http://schemas.microsoft.com/office/drawing/2014/main" xmlns="" id="{2E51B81A-598E-4E84-BB6C-A0C79F48D105}"/>
              </a:ext>
            </a:extLst>
          </p:cNvPr>
          <p:cNvPicPr>
            <a:picLocks noChangeAspect="1"/>
          </p:cNvPicPr>
          <p:nvPr/>
        </p:nvPicPr>
        <p:blipFill>
          <a:blip r:embed="rId2"/>
          <a:stretch>
            <a:fillRect/>
          </a:stretch>
        </p:blipFill>
        <p:spPr>
          <a:xfrm>
            <a:off x="799051" y="2142285"/>
            <a:ext cx="2695070" cy="2634431"/>
          </a:xfrm>
          <a:prstGeom prst="rect">
            <a:avLst/>
          </a:prstGeom>
        </p:spPr>
      </p:pic>
      <p:sp>
        <p:nvSpPr>
          <p:cNvPr id="2" name="Titolo 1">
            <a:extLst>
              <a:ext uri="{FF2B5EF4-FFF2-40B4-BE49-F238E27FC236}">
                <a16:creationId xmlns:a16="http://schemas.microsoft.com/office/drawing/2014/main" xmlns="" id="{D3AE791C-82D4-462D-892E-1637ED9471E9}"/>
              </a:ext>
            </a:extLst>
          </p:cNvPr>
          <p:cNvSpPr>
            <a:spLocks noGrp="1"/>
          </p:cNvSpPr>
          <p:nvPr>
            <p:ph type="title"/>
          </p:nvPr>
        </p:nvSpPr>
        <p:spPr>
          <a:xfrm>
            <a:off x="657224" y="499533"/>
            <a:ext cx="10772775" cy="1658198"/>
          </a:xfrm>
        </p:spPr>
        <p:txBody>
          <a:bodyPr vert="horz" lIns="91440" tIns="45720" rIns="91440" bIns="45720" rtlCol="0" anchor="ctr">
            <a:normAutofit/>
          </a:bodyPr>
          <a:lstStyle/>
          <a:p>
            <a:r>
              <a:rPr lang="en-US" b="1"/>
              <a:t>UNIVERSITY   MAIL</a:t>
            </a:r>
          </a:p>
        </p:txBody>
      </p:sp>
      <p:sp>
        <p:nvSpPr>
          <p:cNvPr id="4" name="Segnaposto contenuto 3">
            <a:extLst>
              <a:ext uri="{FF2B5EF4-FFF2-40B4-BE49-F238E27FC236}">
                <a16:creationId xmlns:a16="http://schemas.microsoft.com/office/drawing/2014/main" xmlns="" id="{338320C8-CE18-41AE-931E-D454FB7A8535}"/>
              </a:ext>
            </a:extLst>
          </p:cNvPr>
          <p:cNvSpPr>
            <a:spLocks noGrp="1"/>
          </p:cNvSpPr>
          <p:nvPr>
            <p:ph sz="half" idx="2"/>
          </p:nvPr>
        </p:nvSpPr>
        <p:spPr>
          <a:xfrm>
            <a:off x="4641336" y="2011680"/>
            <a:ext cx="6789044" cy="3766185"/>
          </a:xfrm>
        </p:spPr>
        <p:txBody>
          <a:bodyPr vert="horz" lIns="91440" tIns="45720" rIns="91440" bIns="45720" rtlCol="0">
            <a:normAutofit/>
          </a:bodyPr>
          <a:lstStyle/>
          <a:p>
            <a:r>
              <a:rPr lang="en-US" dirty="0"/>
              <a:t>To access to your mail you can use </a:t>
            </a:r>
            <a:r>
              <a:rPr lang="en-US" dirty="0" err="1"/>
              <a:t>MyUniTo</a:t>
            </a:r>
            <a:r>
              <a:rPr lang="en-US" dirty="0"/>
              <a:t> page:  </a:t>
            </a:r>
            <a:r>
              <a:rPr lang="en-US" b="1" dirty="0"/>
              <a:t>Webmail </a:t>
            </a:r>
            <a:r>
              <a:rPr lang="en-US" b="1" dirty="0" err="1"/>
              <a:t>degli</a:t>
            </a:r>
            <a:r>
              <a:rPr lang="en-US" b="1" dirty="0"/>
              <a:t> </a:t>
            </a:r>
            <a:r>
              <a:rPr lang="en-US" b="1" dirty="0" err="1"/>
              <a:t>studenti</a:t>
            </a:r>
            <a:endParaRPr lang="en-US" b="1" dirty="0"/>
          </a:p>
          <a:p>
            <a:r>
              <a:rPr lang="en-US" dirty="0"/>
              <a:t>The online procedure of exams reservation and marks confirmation sends you automatic mails to the university account (</a:t>
            </a:r>
            <a:r>
              <a:rPr lang="en-US" dirty="0">
                <a:hlinkClick r:id="rId3"/>
              </a:rPr>
              <a:t>username@edu.unito.it</a:t>
            </a:r>
            <a:r>
              <a:rPr lang="en-US" dirty="0"/>
              <a:t>) so you must remember to check constantly your university account!</a:t>
            </a:r>
          </a:p>
        </p:txBody>
      </p:sp>
    </p:spTree>
    <p:extLst>
      <p:ext uri="{BB962C8B-B14F-4D97-AF65-F5344CB8AC3E}">
        <p14:creationId xmlns:p14="http://schemas.microsoft.com/office/powerpoint/2010/main" val="1003509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C0D9FBB-C644-4B39-9101-33B79AB9D09D}"/>
              </a:ext>
            </a:extLst>
          </p:cNvPr>
          <p:cNvSpPr>
            <a:spLocks noGrp="1"/>
          </p:cNvSpPr>
          <p:nvPr>
            <p:ph type="title"/>
          </p:nvPr>
        </p:nvSpPr>
        <p:spPr>
          <a:xfrm>
            <a:off x="657606" y="399244"/>
            <a:ext cx="10772775" cy="1217573"/>
          </a:xfrm>
        </p:spPr>
        <p:txBody>
          <a:bodyPr/>
          <a:lstStyle/>
          <a:p>
            <a:r>
              <a:rPr lang="it-IT" dirty="0" err="1"/>
              <a:t>Health</a:t>
            </a:r>
            <a:r>
              <a:rPr lang="it-IT" dirty="0"/>
              <a:t> care</a:t>
            </a:r>
          </a:p>
        </p:txBody>
      </p:sp>
      <p:sp>
        <p:nvSpPr>
          <p:cNvPr id="3" name="Segnaposto contenuto 2">
            <a:extLst>
              <a:ext uri="{FF2B5EF4-FFF2-40B4-BE49-F238E27FC236}">
                <a16:creationId xmlns:a16="http://schemas.microsoft.com/office/drawing/2014/main" xmlns="" id="{E698FAD7-A1A2-4633-B712-6C187ABACC9C}"/>
              </a:ext>
            </a:extLst>
          </p:cNvPr>
          <p:cNvSpPr>
            <a:spLocks noGrp="1"/>
          </p:cNvSpPr>
          <p:nvPr>
            <p:ph idx="1"/>
          </p:nvPr>
        </p:nvSpPr>
        <p:spPr/>
        <p:txBody>
          <a:bodyPr>
            <a:normAutofit fontScale="92500" lnSpcReduction="20000"/>
          </a:bodyPr>
          <a:lstStyle/>
          <a:p>
            <a:pPr marL="0" indent="0">
              <a:lnSpc>
                <a:spcPct val="120000"/>
              </a:lnSpc>
              <a:spcBef>
                <a:spcPts val="0"/>
              </a:spcBef>
              <a:buNone/>
            </a:pPr>
            <a:r>
              <a:rPr lang="en-US" dirty="0"/>
              <a:t>EDISU Piemonte has a specific Office offering information and clarification about the access to the </a:t>
            </a:r>
            <a:r>
              <a:rPr lang="en-US" b="1" dirty="0"/>
              <a:t>“</a:t>
            </a:r>
            <a:r>
              <a:rPr lang="en-US" b="1" dirty="0" err="1"/>
              <a:t>Servizio</a:t>
            </a:r>
            <a:r>
              <a:rPr lang="en-US" b="1" dirty="0"/>
              <a:t> </a:t>
            </a:r>
            <a:r>
              <a:rPr lang="en-US" b="1" dirty="0" err="1"/>
              <a:t>Sanitario</a:t>
            </a:r>
            <a:r>
              <a:rPr lang="en-US" b="1" dirty="0"/>
              <a:t> Nazionale - SSN ” </a:t>
            </a:r>
            <a:r>
              <a:rPr lang="en-US" dirty="0"/>
              <a:t>(National Health Service) for people studying in Turin (EU and non-EU students).</a:t>
            </a:r>
          </a:p>
          <a:p>
            <a:pPr marL="0" indent="0">
              <a:lnSpc>
                <a:spcPct val="120000"/>
              </a:lnSpc>
              <a:spcBef>
                <a:spcPts val="0"/>
              </a:spcBef>
              <a:buNone/>
            </a:pPr>
            <a:r>
              <a:rPr lang="en-US" dirty="0"/>
              <a:t>At the Information point and in all EDISU University dormitories, you can find a specific form to choose a SSN’s doctor available.</a:t>
            </a:r>
          </a:p>
          <a:p>
            <a:pPr marL="0" indent="0">
              <a:lnSpc>
                <a:spcPct val="120000"/>
              </a:lnSpc>
              <a:spcBef>
                <a:spcPts val="0"/>
              </a:spcBef>
              <a:buNone/>
            </a:pPr>
            <a:endParaRPr lang="en-US" dirty="0"/>
          </a:p>
          <a:p>
            <a:pPr marL="0" indent="0">
              <a:lnSpc>
                <a:spcPct val="120000"/>
              </a:lnSpc>
              <a:spcBef>
                <a:spcPts val="0"/>
              </a:spcBef>
              <a:buNone/>
            </a:pPr>
            <a:r>
              <a:rPr lang="en-US" dirty="0"/>
              <a:t>To get an appointments you must contact the </a:t>
            </a:r>
            <a:r>
              <a:rPr lang="en-US" b="1" dirty="0" err="1"/>
              <a:t>Ufficio</a:t>
            </a:r>
            <a:r>
              <a:rPr lang="en-US" b="1" dirty="0"/>
              <a:t> </a:t>
            </a:r>
            <a:r>
              <a:rPr lang="en-US" b="1" dirty="0" err="1"/>
              <a:t>Assistenza</a:t>
            </a:r>
            <a:r>
              <a:rPr lang="en-US" b="1" dirty="0"/>
              <a:t> Sanitaria EDISU PIEMONTE:</a:t>
            </a:r>
          </a:p>
          <a:p>
            <a:pPr marL="0" indent="0">
              <a:lnSpc>
                <a:spcPct val="120000"/>
              </a:lnSpc>
              <a:spcBef>
                <a:spcPts val="0"/>
              </a:spcBef>
              <a:buNone/>
            </a:pPr>
            <a:r>
              <a:rPr lang="en-US" u="sng" dirty="0"/>
              <a:t>Address</a:t>
            </a:r>
            <a:r>
              <a:rPr lang="en-US" dirty="0"/>
              <a:t>: Via </a:t>
            </a:r>
            <a:r>
              <a:rPr lang="en-US" dirty="0" err="1"/>
              <a:t>Sant’Ottavio</a:t>
            </a:r>
            <a:r>
              <a:rPr lang="en-US" dirty="0"/>
              <a:t> 10/b 10124 - Torino</a:t>
            </a:r>
          </a:p>
          <a:p>
            <a:pPr marL="0" indent="0">
              <a:lnSpc>
                <a:spcPct val="120000"/>
              </a:lnSpc>
              <a:spcBef>
                <a:spcPts val="0"/>
              </a:spcBef>
              <a:buNone/>
            </a:pPr>
            <a:r>
              <a:rPr lang="en-US" u="sng" dirty="0"/>
              <a:t>tel</a:t>
            </a:r>
            <a:r>
              <a:rPr lang="en-US" dirty="0"/>
              <a:t>. 331 6109713</a:t>
            </a:r>
          </a:p>
          <a:p>
            <a:pPr marL="0" indent="0">
              <a:lnSpc>
                <a:spcPct val="120000"/>
              </a:lnSpc>
              <a:spcBef>
                <a:spcPts val="0"/>
              </a:spcBef>
              <a:buNone/>
            </a:pPr>
            <a:r>
              <a:rPr lang="en-US" u="sng" dirty="0"/>
              <a:t>e-mail</a:t>
            </a:r>
            <a:r>
              <a:rPr lang="en-US" dirty="0"/>
              <a:t>: ezio.chionio@edisu-piemonte.it</a:t>
            </a:r>
          </a:p>
        </p:txBody>
      </p:sp>
      <p:pic>
        <p:nvPicPr>
          <p:cNvPr id="5" name="Elemento grafico 4" descr="Medicina">
            <a:extLst>
              <a:ext uri="{FF2B5EF4-FFF2-40B4-BE49-F238E27FC236}">
                <a16:creationId xmlns:a16="http://schemas.microsoft.com/office/drawing/2014/main" xmlns="" id="{C6B0A83F-3603-4977-AD7D-C320D86A22C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788803" y="267983"/>
            <a:ext cx="1546265" cy="1546265"/>
          </a:xfrm>
          <a:prstGeom prst="rect">
            <a:avLst/>
          </a:prstGeom>
        </p:spPr>
      </p:pic>
    </p:spTree>
    <p:extLst>
      <p:ext uri="{BB962C8B-B14F-4D97-AF65-F5344CB8AC3E}">
        <p14:creationId xmlns:p14="http://schemas.microsoft.com/office/powerpoint/2010/main" val="746780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04C0BCF-15BD-47E8-9DF5-750B9EBF12F7}"/>
              </a:ext>
            </a:extLst>
          </p:cNvPr>
          <p:cNvSpPr>
            <a:spLocks noGrp="1"/>
          </p:cNvSpPr>
          <p:nvPr>
            <p:ph type="title"/>
          </p:nvPr>
        </p:nvSpPr>
        <p:spPr>
          <a:xfrm>
            <a:off x="676656" y="244416"/>
            <a:ext cx="10772775" cy="1025056"/>
          </a:xfrm>
        </p:spPr>
        <p:txBody>
          <a:bodyPr/>
          <a:lstStyle/>
          <a:p>
            <a:r>
              <a:rPr lang="it-IT" dirty="0"/>
              <a:t>OTHER SERVICES</a:t>
            </a:r>
          </a:p>
        </p:txBody>
      </p:sp>
      <p:sp>
        <p:nvSpPr>
          <p:cNvPr id="4" name="Segnaposto contenuto 3">
            <a:extLst>
              <a:ext uri="{FF2B5EF4-FFF2-40B4-BE49-F238E27FC236}">
                <a16:creationId xmlns:a16="http://schemas.microsoft.com/office/drawing/2014/main" xmlns="" id="{1A02B143-FCEF-4045-ABB1-DB9019F66756}"/>
              </a:ext>
            </a:extLst>
          </p:cNvPr>
          <p:cNvSpPr>
            <a:spLocks noGrp="1"/>
          </p:cNvSpPr>
          <p:nvPr>
            <p:ph sz="half" idx="2"/>
          </p:nvPr>
        </p:nvSpPr>
        <p:spPr>
          <a:xfrm>
            <a:off x="779687" y="1998134"/>
            <a:ext cx="9895083" cy="3767328"/>
          </a:xfrm>
        </p:spPr>
        <p:txBody>
          <a:bodyPr>
            <a:normAutofit/>
          </a:bodyPr>
          <a:lstStyle/>
          <a:p>
            <a:pPr marL="0" indent="0">
              <a:lnSpc>
                <a:spcPct val="100000"/>
              </a:lnSpc>
              <a:spcBef>
                <a:spcPts val="0"/>
              </a:spcBef>
              <a:buNone/>
            </a:pPr>
            <a:r>
              <a:rPr lang="en-US" dirty="0"/>
              <a:t>After the login with the </a:t>
            </a:r>
            <a:r>
              <a:rPr lang="en-US" dirty="0" err="1"/>
              <a:t>UniTo</a:t>
            </a:r>
            <a:r>
              <a:rPr lang="en-US" dirty="0"/>
              <a:t> username and password, you may use free </a:t>
            </a:r>
            <a:r>
              <a:rPr lang="en-US" dirty="0" err="1"/>
              <a:t>WiFi</a:t>
            </a:r>
            <a:r>
              <a:rPr lang="en-US" dirty="0"/>
              <a:t> of our university!</a:t>
            </a:r>
          </a:p>
          <a:p>
            <a:pPr marL="0" indent="0">
              <a:lnSpc>
                <a:spcPct val="100000"/>
              </a:lnSpc>
              <a:spcBef>
                <a:spcPts val="0"/>
              </a:spcBef>
              <a:buNone/>
            </a:pPr>
            <a:r>
              <a:rPr lang="en-US" dirty="0" err="1"/>
              <a:t>WiFi</a:t>
            </a:r>
            <a:r>
              <a:rPr lang="en-US" dirty="0"/>
              <a:t> zones are marked by the official symbol.</a:t>
            </a:r>
          </a:p>
        </p:txBody>
      </p:sp>
      <p:pic>
        <p:nvPicPr>
          <p:cNvPr id="1025" name="Immagine 12" descr="Immagine che contiene clipart&#10;&#10;Descrizione generata con affidabilità elevata">
            <a:extLst>
              <a:ext uri="{FF2B5EF4-FFF2-40B4-BE49-F238E27FC236}">
                <a16:creationId xmlns:a16="http://schemas.microsoft.com/office/drawing/2014/main" xmlns="" id="{F39A03E9-D250-4C71-BEF1-2347BA1356F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14921" y="3688908"/>
            <a:ext cx="2766313" cy="211622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xmlns="" id="{EC98FE9C-0D40-4BA7-AFFB-F85063D4C567}"/>
              </a:ext>
            </a:extLst>
          </p:cNvPr>
          <p:cNvSpPr txBox="1"/>
          <p:nvPr/>
        </p:nvSpPr>
        <p:spPr>
          <a:xfrm>
            <a:off x="779687" y="1219795"/>
            <a:ext cx="3535234" cy="738664"/>
          </a:xfrm>
          <a:prstGeom prst="rect">
            <a:avLst/>
          </a:prstGeom>
          <a:noFill/>
        </p:spPr>
        <p:txBody>
          <a:bodyPr wrap="square" rtlCol="0">
            <a:spAutoFit/>
          </a:bodyPr>
          <a:lstStyle/>
          <a:p>
            <a:r>
              <a:rPr lang="it-IT" altLang="it-IT" sz="2400" b="1" dirty="0">
                <a:solidFill>
                  <a:schemeClr val="tx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UNIVERSITY WIFI</a:t>
            </a:r>
          </a:p>
          <a:p>
            <a:endParaRPr lang="it-IT" dirty="0"/>
          </a:p>
        </p:txBody>
      </p:sp>
    </p:spTree>
    <p:extLst>
      <p:ext uri="{BB962C8B-B14F-4D97-AF65-F5344CB8AC3E}">
        <p14:creationId xmlns:p14="http://schemas.microsoft.com/office/powerpoint/2010/main" val="4183856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83102D2-385A-4911-80B0-7AA3E2D2038F}"/>
              </a:ext>
            </a:extLst>
          </p:cNvPr>
          <p:cNvSpPr>
            <a:spLocks noGrp="1"/>
          </p:cNvSpPr>
          <p:nvPr>
            <p:ph type="title"/>
          </p:nvPr>
        </p:nvSpPr>
        <p:spPr>
          <a:xfrm>
            <a:off x="386365" y="154546"/>
            <a:ext cx="8306872" cy="734096"/>
          </a:xfrm>
        </p:spPr>
        <p:txBody>
          <a:bodyPr>
            <a:normAutofit/>
          </a:bodyPr>
          <a:lstStyle/>
          <a:p>
            <a:r>
              <a:rPr lang="it-IT" sz="3200" b="1" dirty="0">
                <a:solidFill>
                  <a:schemeClr val="tx2">
                    <a:lumMod val="75000"/>
                    <a:lumOff val="25000"/>
                  </a:schemeClr>
                </a:solidFill>
              </a:rPr>
              <a:t>LOOKING FOR SOMEWHERE TO LIVE</a:t>
            </a:r>
          </a:p>
        </p:txBody>
      </p:sp>
      <p:sp>
        <p:nvSpPr>
          <p:cNvPr id="3" name="Segnaposto contenuto 2">
            <a:extLst>
              <a:ext uri="{FF2B5EF4-FFF2-40B4-BE49-F238E27FC236}">
                <a16:creationId xmlns:a16="http://schemas.microsoft.com/office/drawing/2014/main" xmlns="" id="{CA9C2B42-CB66-498D-855D-4D2A426E9094}"/>
              </a:ext>
            </a:extLst>
          </p:cNvPr>
          <p:cNvSpPr>
            <a:spLocks noGrp="1"/>
          </p:cNvSpPr>
          <p:nvPr>
            <p:ph idx="1"/>
          </p:nvPr>
        </p:nvSpPr>
        <p:spPr>
          <a:xfrm>
            <a:off x="386365" y="798490"/>
            <a:ext cx="11629623" cy="5872765"/>
          </a:xfrm>
        </p:spPr>
        <p:txBody>
          <a:bodyPr>
            <a:normAutofit fontScale="40000" lnSpcReduction="20000"/>
          </a:bodyPr>
          <a:lstStyle/>
          <a:p>
            <a:pPr marL="0" indent="0">
              <a:lnSpc>
                <a:spcPct val="120000"/>
              </a:lnSpc>
              <a:spcBef>
                <a:spcPts val="0"/>
              </a:spcBef>
              <a:buNone/>
            </a:pPr>
            <a:r>
              <a:rPr lang="en-US" sz="4500" dirty="0"/>
              <a:t>The University of Torino provides a range of options to help its international students and guests to find an accommodation in the city. It is possible to look for an accommodation through the services: </a:t>
            </a:r>
          </a:p>
          <a:p>
            <a:pPr marL="0" indent="0">
              <a:lnSpc>
                <a:spcPct val="120000"/>
              </a:lnSpc>
              <a:spcBef>
                <a:spcPts val="0"/>
              </a:spcBef>
              <a:buNone/>
            </a:pPr>
            <a:endParaRPr lang="en-US" sz="4500" dirty="0"/>
          </a:p>
          <a:p>
            <a:pPr marL="0" indent="0">
              <a:lnSpc>
                <a:spcPct val="120000"/>
              </a:lnSpc>
              <a:spcBef>
                <a:spcPts val="0"/>
              </a:spcBef>
              <a:buNone/>
            </a:pPr>
            <a:r>
              <a:rPr lang="en-US" sz="4500" dirty="0"/>
              <a:t>• </a:t>
            </a:r>
            <a:r>
              <a:rPr lang="en-US" sz="4500" b="1" dirty="0" err="1"/>
              <a:t>Sportello</a:t>
            </a:r>
            <a:r>
              <a:rPr lang="en-US" sz="4500" b="1" dirty="0"/>
              <a:t> Casa Service </a:t>
            </a:r>
            <a:r>
              <a:rPr lang="en-US" sz="4500" dirty="0"/>
              <a:t>(private flats or shared apartments with other students): the University of Turin offers Erasmus students free assistance in finding apartments and rooms in the city. </a:t>
            </a:r>
          </a:p>
          <a:p>
            <a:pPr marL="0">
              <a:lnSpc>
                <a:spcPct val="120000"/>
              </a:lnSpc>
              <a:spcBef>
                <a:spcPts val="0"/>
              </a:spcBef>
            </a:pPr>
            <a:r>
              <a:rPr lang="en-US" sz="4500" dirty="0"/>
              <a:t>Via Verdi 26/a - 10124 Torino</a:t>
            </a:r>
          </a:p>
          <a:p>
            <a:pPr marL="0">
              <a:lnSpc>
                <a:spcPct val="120000"/>
              </a:lnSpc>
              <a:spcBef>
                <a:spcPts val="0"/>
              </a:spcBef>
            </a:pPr>
            <a:r>
              <a:rPr lang="en-US" sz="4500" dirty="0"/>
              <a:t>Tel. 011.8138328</a:t>
            </a:r>
          </a:p>
          <a:p>
            <a:pPr marL="0">
              <a:lnSpc>
                <a:spcPct val="120000"/>
              </a:lnSpc>
              <a:spcBef>
                <a:spcPts val="0"/>
              </a:spcBef>
            </a:pPr>
            <a:r>
              <a:rPr lang="en-US" sz="4500" dirty="0"/>
              <a:t>Fax. 011.8391463</a:t>
            </a:r>
          </a:p>
          <a:p>
            <a:pPr marL="0">
              <a:lnSpc>
                <a:spcPct val="120000"/>
              </a:lnSpc>
              <a:spcBef>
                <a:spcPts val="0"/>
              </a:spcBef>
            </a:pPr>
            <a:r>
              <a:rPr lang="en-US" sz="4500" dirty="0"/>
              <a:t>http://www.sportellocasapiemonte.it/en-us/home-page.aspx?idC=61642&amp;LN=en-US</a:t>
            </a:r>
          </a:p>
          <a:p>
            <a:pPr marL="0">
              <a:lnSpc>
                <a:spcPct val="120000"/>
              </a:lnSpc>
              <a:spcBef>
                <a:spcPts val="0"/>
              </a:spcBef>
            </a:pPr>
            <a:r>
              <a:rPr lang="en-US" sz="4500" dirty="0"/>
              <a:t>e-mail: torino@sportellocasapiemonte.it</a:t>
            </a:r>
          </a:p>
          <a:p>
            <a:pPr marL="0" indent="0">
              <a:lnSpc>
                <a:spcPct val="120000"/>
              </a:lnSpc>
              <a:spcBef>
                <a:spcPts val="0"/>
              </a:spcBef>
              <a:buNone/>
            </a:pPr>
            <a:endParaRPr lang="en-US" sz="4500" b="1" dirty="0"/>
          </a:p>
          <a:p>
            <a:pPr>
              <a:lnSpc>
                <a:spcPct val="120000"/>
              </a:lnSpc>
              <a:spcBef>
                <a:spcPts val="0"/>
              </a:spcBef>
              <a:buFont typeface="Arial" panose="020B0604020202020204" pitchFamily="34" charset="0"/>
              <a:buChar char="•"/>
            </a:pPr>
            <a:r>
              <a:rPr lang="en-US" sz="4500" b="1" dirty="0"/>
              <a:t>Internet platform Housing Anywhere: </a:t>
            </a:r>
            <a:r>
              <a:rPr lang="en-US" sz="4500" dirty="0"/>
              <a:t>it is a student-to-student housing platform for exchange and internship students. Housing Anywhere is a very effective tool which increases the housing offers and the amount of short term accommodation for incoming exchange students.</a:t>
            </a:r>
            <a:endParaRPr lang="en-US" sz="4500" b="1" dirty="0"/>
          </a:p>
          <a:p>
            <a:pPr marL="0" indent="0">
              <a:lnSpc>
                <a:spcPct val="120000"/>
              </a:lnSpc>
              <a:spcBef>
                <a:spcPts val="0"/>
              </a:spcBef>
              <a:buNone/>
            </a:pPr>
            <a:endParaRPr lang="en-US" sz="4500" b="1" dirty="0"/>
          </a:p>
          <a:p>
            <a:pPr marL="0" indent="0">
              <a:lnSpc>
                <a:spcPct val="120000"/>
              </a:lnSpc>
              <a:spcBef>
                <a:spcPts val="0"/>
              </a:spcBef>
              <a:buNone/>
            </a:pPr>
            <a:r>
              <a:rPr lang="en-US" sz="4500" dirty="0"/>
              <a:t>• </a:t>
            </a:r>
            <a:r>
              <a:rPr lang="en-US" sz="4500" b="1" dirty="0" err="1"/>
              <a:t>Edisu</a:t>
            </a:r>
            <a:r>
              <a:rPr lang="en-US" sz="4500" b="1" dirty="0"/>
              <a:t> University Residences </a:t>
            </a:r>
            <a:r>
              <a:rPr lang="en-US" sz="4500" dirty="0"/>
              <a:t>(temporary accommodation ONLY for Erasmus students).</a:t>
            </a:r>
          </a:p>
          <a:p>
            <a:pPr marL="0" indent="0">
              <a:lnSpc>
                <a:spcPct val="120000"/>
              </a:lnSpc>
              <a:spcBef>
                <a:spcPts val="0"/>
              </a:spcBef>
              <a:buNone/>
            </a:pPr>
            <a:endParaRPr lang="en-US" sz="4500" dirty="0"/>
          </a:p>
          <a:p>
            <a:pPr marL="0" indent="0">
              <a:lnSpc>
                <a:spcPct val="120000"/>
              </a:lnSpc>
              <a:spcBef>
                <a:spcPts val="0"/>
              </a:spcBef>
              <a:buNone/>
            </a:pPr>
            <a:r>
              <a:rPr lang="en-US" sz="4500" dirty="0"/>
              <a:t>Once arrived in Torino, you will also find several offers on the </a:t>
            </a:r>
            <a:r>
              <a:rPr lang="en-US" sz="4500" b="1" dirty="0"/>
              <a:t>notice boards </a:t>
            </a:r>
            <a:r>
              <a:rPr lang="en-US" sz="4500" dirty="0"/>
              <a:t>for students in </a:t>
            </a:r>
            <a:r>
              <a:rPr lang="en-US" sz="4500" b="1" dirty="0"/>
              <a:t>the Schools/Departments buildings</a:t>
            </a:r>
            <a:r>
              <a:rPr lang="en-US" sz="3200" dirty="0"/>
              <a:t>. </a:t>
            </a:r>
          </a:p>
        </p:txBody>
      </p:sp>
      <p:pic>
        <p:nvPicPr>
          <p:cNvPr id="5" name="Elemento grafico 4" descr="Casa">
            <a:extLst>
              <a:ext uri="{FF2B5EF4-FFF2-40B4-BE49-F238E27FC236}">
                <a16:creationId xmlns:a16="http://schemas.microsoft.com/office/drawing/2014/main" xmlns="" id="{47FAAF96-407E-41BA-B6D9-2ACF510A729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26888" y="-114081"/>
            <a:ext cx="1131512" cy="1131512"/>
          </a:xfrm>
          <a:prstGeom prst="rect">
            <a:avLst/>
          </a:prstGeom>
        </p:spPr>
      </p:pic>
    </p:spTree>
    <p:extLst>
      <p:ext uri="{BB962C8B-B14F-4D97-AF65-F5344CB8AC3E}">
        <p14:creationId xmlns:p14="http://schemas.microsoft.com/office/powerpoint/2010/main" val="3992724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6B6B08-75A6-4DCD-9E6B-1C377CE7D431}"/>
              </a:ext>
            </a:extLst>
          </p:cNvPr>
          <p:cNvSpPr>
            <a:spLocks noGrp="1"/>
          </p:cNvSpPr>
          <p:nvPr>
            <p:ph type="title"/>
          </p:nvPr>
        </p:nvSpPr>
        <p:spPr>
          <a:xfrm>
            <a:off x="676656" y="561818"/>
            <a:ext cx="2749123" cy="766813"/>
          </a:xfrm>
        </p:spPr>
        <p:txBody>
          <a:bodyPr>
            <a:noAutofit/>
          </a:bodyPr>
          <a:lstStyle/>
          <a:p>
            <a:r>
              <a:rPr lang="it-IT" sz="3600" b="1" dirty="0">
                <a:solidFill>
                  <a:schemeClr val="tx2">
                    <a:lumMod val="75000"/>
                    <a:lumOff val="25000"/>
                  </a:schemeClr>
                </a:solidFill>
              </a:rPr>
              <a:t>CUS - Torino</a:t>
            </a:r>
          </a:p>
        </p:txBody>
      </p:sp>
      <p:sp>
        <p:nvSpPr>
          <p:cNvPr id="4" name="Segnaposto contenuto 3">
            <a:extLst>
              <a:ext uri="{FF2B5EF4-FFF2-40B4-BE49-F238E27FC236}">
                <a16:creationId xmlns:a16="http://schemas.microsoft.com/office/drawing/2014/main" xmlns="" id="{E6170703-28AC-42A8-948F-5BF89AC68ED1}"/>
              </a:ext>
            </a:extLst>
          </p:cNvPr>
          <p:cNvSpPr>
            <a:spLocks noGrp="1"/>
          </p:cNvSpPr>
          <p:nvPr>
            <p:ph sz="half" idx="2"/>
          </p:nvPr>
        </p:nvSpPr>
        <p:spPr>
          <a:xfrm>
            <a:off x="676656" y="1998134"/>
            <a:ext cx="9998114" cy="3767328"/>
          </a:xfrm>
        </p:spPr>
        <p:txBody>
          <a:bodyPr>
            <a:normAutofit/>
          </a:bodyPr>
          <a:lstStyle/>
          <a:p>
            <a:r>
              <a:rPr lang="en-US" dirty="0"/>
              <a:t>CUS Torino is the university </a:t>
            </a:r>
            <a:r>
              <a:rPr lang="en-US" b="1" dirty="0"/>
              <a:t>sports center</a:t>
            </a:r>
            <a:r>
              <a:rPr lang="en-US" dirty="0"/>
              <a:t>. It organizes a lot of sport activities and competitions with special offers for students.</a:t>
            </a:r>
          </a:p>
          <a:p>
            <a:r>
              <a:rPr lang="en-US" dirty="0"/>
              <a:t>With the CUS card you can access the sport facilities, activities and discounts; it allows you to rent a tennis, beach volley or football court.</a:t>
            </a:r>
          </a:p>
          <a:p>
            <a:r>
              <a:rPr lang="en-US" dirty="0"/>
              <a:t>To see the list of the discounts and the activities you may also use the page </a:t>
            </a:r>
            <a:r>
              <a:rPr lang="en-US" dirty="0">
                <a:hlinkClick r:id="rId2"/>
              </a:rPr>
              <a:t>www.custorino.it</a:t>
            </a:r>
            <a:r>
              <a:rPr lang="en-US" dirty="0"/>
              <a:t> , send an email to </a:t>
            </a:r>
            <a:r>
              <a:rPr lang="en-US" u="sng" dirty="0">
                <a:solidFill>
                  <a:srgbClr val="0070C0"/>
                </a:solidFill>
              </a:rPr>
              <a:t>erasmus@custorino.it </a:t>
            </a:r>
            <a:r>
              <a:rPr lang="en-US" dirty="0"/>
              <a:t>or call </a:t>
            </a:r>
            <a:r>
              <a:rPr lang="en-US" i="1" dirty="0"/>
              <a:t>+39.011.338307</a:t>
            </a:r>
            <a:r>
              <a:rPr lang="en-US" dirty="0"/>
              <a:t>.</a:t>
            </a:r>
          </a:p>
          <a:p>
            <a:r>
              <a:rPr lang="en-US" dirty="0"/>
              <a:t> </a:t>
            </a:r>
          </a:p>
        </p:txBody>
      </p:sp>
      <p:pic>
        <p:nvPicPr>
          <p:cNvPr id="5" name="Immagine 4">
            <a:extLst>
              <a:ext uri="{FF2B5EF4-FFF2-40B4-BE49-F238E27FC236}">
                <a16:creationId xmlns:a16="http://schemas.microsoft.com/office/drawing/2014/main" xmlns="" id="{C5348785-16BA-4488-BA2C-E8EA5E2CAC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257292" y="4659998"/>
            <a:ext cx="1538680" cy="1774967"/>
          </a:xfrm>
          <a:prstGeom prst="rect">
            <a:avLst/>
          </a:prstGeom>
        </p:spPr>
      </p:pic>
      <p:pic>
        <p:nvPicPr>
          <p:cNvPr id="7" name="Elemento grafico 6" descr="Tennis">
            <a:extLst>
              <a:ext uri="{FF2B5EF4-FFF2-40B4-BE49-F238E27FC236}">
                <a16:creationId xmlns:a16="http://schemas.microsoft.com/office/drawing/2014/main" xmlns="" id="{33925F3F-1E11-4171-906C-227002ED794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857597" y="552695"/>
            <a:ext cx="1110687" cy="1110687"/>
          </a:xfrm>
          <a:prstGeom prst="rect">
            <a:avLst/>
          </a:prstGeom>
        </p:spPr>
      </p:pic>
      <p:pic>
        <p:nvPicPr>
          <p:cNvPr id="9" name="Elemento grafico 8" descr="Nuoto">
            <a:extLst>
              <a:ext uri="{FF2B5EF4-FFF2-40B4-BE49-F238E27FC236}">
                <a16:creationId xmlns:a16="http://schemas.microsoft.com/office/drawing/2014/main" xmlns="" id="{031B8C60-F4BE-4CC7-A69B-506373ED08F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920622" y="540773"/>
            <a:ext cx="1122609" cy="1122609"/>
          </a:xfrm>
          <a:prstGeom prst="rect">
            <a:avLst/>
          </a:prstGeom>
        </p:spPr>
      </p:pic>
    </p:spTree>
    <p:extLst>
      <p:ext uri="{BB962C8B-B14F-4D97-AF65-F5344CB8AC3E}">
        <p14:creationId xmlns:p14="http://schemas.microsoft.com/office/powerpoint/2010/main" val="3858362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FE50961-0F1B-484C-85BC-4BD16B9FF9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acqua, esterni, albero, natura&#10;&#10;Descrizione generata con affidabilità molto elevata">
            <a:extLst>
              <a:ext uri="{FF2B5EF4-FFF2-40B4-BE49-F238E27FC236}">
                <a16:creationId xmlns:a16="http://schemas.microsoft.com/office/drawing/2014/main" xmlns="" id="{229A2503-A0E8-4730-974C-02D5ACCAF2C0}"/>
              </a:ext>
            </a:extLst>
          </p:cNvPr>
          <p:cNvPicPr>
            <a:picLocks noChangeAspect="1"/>
          </p:cNvPicPr>
          <p:nvPr/>
        </p:nvPicPr>
        <p:blipFill rotWithShape="1">
          <a:blip r:embed="rId2">
            <a:alphaModFix amt="45000"/>
            <a:extLst/>
          </a:blip>
          <a:srcRect b="22145"/>
          <a:stretch/>
        </p:blipFill>
        <p:spPr>
          <a:xfrm>
            <a:off x="20" y="10"/>
            <a:ext cx="12191980" cy="6857990"/>
          </a:xfrm>
          <a:prstGeom prst="rect">
            <a:avLst/>
          </a:prstGeom>
        </p:spPr>
      </p:pic>
      <p:sp>
        <p:nvSpPr>
          <p:cNvPr id="2" name="Titolo 1">
            <a:extLst>
              <a:ext uri="{FF2B5EF4-FFF2-40B4-BE49-F238E27FC236}">
                <a16:creationId xmlns:a16="http://schemas.microsoft.com/office/drawing/2014/main" xmlns="" id="{69E72ADC-7895-45D9-B081-925E1D574AE7}"/>
              </a:ext>
            </a:extLst>
          </p:cNvPr>
          <p:cNvSpPr>
            <a:spLocks noGrp="1"/>
          </p:cNvSpPr>
          <p:nvPr>
            <p:ph type="ctrTitle"/>
          </p:nvPr>
        </p:nvSpPr>
        <p:spPr>
          <a:xfrm>
            <a:off x="539110" y="2813159"/>
            <a:ext cx="10782300" cy="3352800"/>
          </a:xfrm>
        </p:spPr>
        <p:txBody>
          <a:bodyPr>
            <a:normAutofit/>
          </a:bodyPr>
          <a:lstStyle/>
          <a:p>
            <a:pPr algn="ctr"/>
            <a:r>
              <a:rPr lang="en-US" dirty="0">
                <a:solidFill>
                  <a:schemeClr val="tx1"/>
                </a:solidFill>
              </a:rPr>
              <a:t>Enjoy your Erasmus in Torino!</a:t>
            </a:r>
          </a:p>
        </p:txBody>
      </p:sp>
    </p:spTree>
    <p:extLst>
      <p:ext uri="{BB962C8B-B14F-4D97-AF65-F5344CB8AC3E}">
        <p14:creationId xmlns:p14="http://schemas.microsoft.com/office/powerpoint/2010/main" val="146039098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4" name="Segnaposto contenuto 3">
            <a:extLst>
              <a:ext uri="{FF2B5EF4-FFF2-40B4-BE49-F238E27FC236}">
                <a16:creationId xmlns:a16="http://schemas.microsoft.com/office/drawing/2014/main" xmlns="" id="{9640AE04-E36A-4B10-AC08-89D38F1CA149}"/>
              </a:ext>
            </a:extLst>
          </p:cNvPr>
          <p:cNvSpPr>
            <a:spLocks noGrp="1"/>
          </p:cNvSpPr>
          <p:nvPr>
            <p:ph sz="half" idx="2"/>
          </p:nvPr>
        </p:nvSpPr>
        <p:spPr>
          <a:xfrm>
            <a:off x="551645" y="334082"/>
            <a:ext cx="10780450" cy="3542459"/>
          </a:xfrm>
        </p:spPr>
        <p:txBody>
          <a:bodyPr vert="horz" lIns="91440" tIns="45720" rIns="91440" bIns="45720" rtlCol="0">
            <a:normAutofit/>
          </a:bodyPr>
          <a:lstStyle/>
          <a:p>
            <a:pPr marL="0" indent="0">
              <a:buNone/>
            </a:pPr>
            <a:endParaRPr lang="en-US" dirty="0">
              <a:solidFill>
                <a:schemeClr val="tx1"/>
              </a:solidFill>
            </a:endParaRPr>
          </a:p>
          <a:p>
            <a:pPr marL="0" indent="0" algn="just">
              <a:buNone/>
            </a:pPr>
            <a:r>
              <a:rPr lang="en-US" dirty="0">
                <a:solidFill>
                  <a:schemeClr val="tx1"/>
                </a:solidFill>
                <a:latin typeface="+mj-lt"/>
              </a:rPr>
              <a:t>Our Faculty has not a central and unique location: classrooms are located in different buildings in the area near “</a:t>
            </a:r>
            <a:r>
              <a:rPr lang="en-US" dirty="0" err="1">
                <a:solidFill>
                  <a:schemeClr val="tx1"/>
                </a:solidFill>
                <a:latin typeface="+mj-lt"/>
              </a:rPr>
              <a:t>Città</a:t>
            </a:r>
            <a:r>
              <a:rPr lang="en-US" dirty="0">
                <a:solidFill>
                  <a:schemeClr val="tx1"/>
                </a:solidFill>
                <a:latin typeface="+mj-lt"/>
              </a:rPr>
              <a:t> </a:t>
            </a:r>
            <a:r>
              <a:rPr lang="en-US" dirty="0" err="1">
                <a:solidFill>
                  <a:schemeClr val="tx1"/>
                </a:solidFill>
                <a:latin typeface="+mj-lt"/>
              </a:rPr>
              <a:t>della</a:t>
            </a:r>
            <a:r>
              <a:rPr lang="en-US" dirty="0">
                <a:solidFill>
                  <a:schemeClr val="tx1"/>
                </a:solidFill>
                <a:latin typeface="+mj-lt"/>
              </a:rPr>
              <a:t> Salute e </a:t>
            </a:r>
            <a:r>
              <a:rPr lang="en-US" dirty="0" err="1">
                <a:solidFill>
                  <a:schemeClr val="tx1"/>
                </a:solidFill>
                <a:latin typeface="+mj-lt"/>
              </a:rPr>
              <a:t>della</a:t>
            </a:r>
            <a:r>
              <a:rPr lang="en-US" dirty="0">
                <a:solidFill>
                  <a:schemeClr val="tx1"/>
                </a:solidFill>
                <a:latin typeface="+mj-lt"/>
              </a:rPr>
              <a:t> </a:t>
            </a:r>
            <a:r>
              <a:rPr lang="en-US" dirty="0" err="1">
                <a:solidFill>
                  <a:schemeClr val="tx1"/>
                </a:solidFill>
                <a:latin typeface="+mj-lt"/>
              </a:rPr>
              <a:t>Scienza</a:t>
            </a:r>
            <a:r>
              <a:rPr lang="en-US" dirty="0">
                <a:solidFill>
                  <a:schemeClr val="tx1"/>
                </a:solidFill>
                <a:latin typeface="+mj-lt"/>
              </a:rPr>
              <a:t>”. </a:t>
            </a:r>
          </a:p>
          <a:p>
            <a:pPr marL="0" indent="0" algn="just">
              <a:buNone/>
            </a:pPr>
            <a:endParaRPr lang="en-US" dirty="0">
              <a:solidFill>
                <a:schemeClr val="tx1"/>
              </a:solidFill>
              <a:latin typeface="+mj-lt"/>
            </a:endParaRPr>
          </a:p>
          <a:p>
            <a:pPr marL="0" indent="0" algn="just">
              <a:buNone/>
            </a:pPr>
            <a:r>
              <a:rPr lang="en-US" dirty="0">
                <a:solidFill>
                  <a:schemeClr val="tx1"/>
                </a:solidFill>
                <a:latin typeface="+mj-lt"/>
              </a:rPr>
              <a:t>The classroom is usually the same throughout the semester but it is different for each year .</a:t>
            </a:r>
          </a:p>
          <a:p>
            <a:pPr algn="just"/>
            <a:endParaRPr lang="en-US" dirty="0">
              <a:solidFill>
                <a:schemeClr val="tx1"/>
              </a:solidFill>
              <a:latin typeface="+mj-lt"/>
            </a:endParaRPr>
          </a:p>
        </p:txBody>
      </p:sp>
      <p:pic>
        <p:nvPicPr>
          <p:cNvPr id="7" name="Immagine 6" descr="Immagine che contiene edificio, interni, pavimento, terra&#10;&#10;Descrizione generata con affidabilità elevata">
            <a:extLst>
              <a:ext uri="{FF2B5EF4-FFF2-40B4-BE49-F238E27FC236}">
                <a16:creationId xmlns:a16="http://schemas.microsoft.com/office/drawing/2014/main" xmlns="" id="{71AD2B71-6DE9-444F-9314-FDE83307E866}"/>
              </a:ext>
            </a:extLst>
          </p:cNvPr>
          <p:cNvPicPr>
            <a:picLocks noChangeAspect="1"/>
          </p:cNvPicPr>
          <p:nvPr/>
        </p:nvPicPr>
        <p:blipFill>
          <a:blip r:embed="rId2"/>
          <a:stretch>
            <a:fillRect/>
          </a:stretch>
        </p:blipFill>
        <p:spPr>
          <a:xfrm>
            <a:off x="3477296" y="2952505"/>
            <a:ext cx="5935847" cy="3597483"/>
          </a:xfrm>
          <a:prstGeom prst="rect">
            <a:avLst/>
          </a:prstGeom>
        </p:spPr>
      </p:pic>
    </p:spTree>
    <p:extLst>
      <p:ext uri="{BB962C8B-B14F-4D97-AF65-F5344CB8AC3E}">
        <p14:creationId xmlns:p14="http://schemas.microsoft.com/office/powerpoint/2010/main" val="4200955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accent1"/>
          </a:solidFill>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6" name="Segnaposto immagine 5" descr="Immagine che contiene testo, mappa&#10;&#10;Descrizione generata con affidabilità molto elevata">
            <a:extLst>
              <a:ext uri="{FF2B5EF4-FFF2-40B4-BE49-F238E27FC236}">
                <a16:creationId xmlns:a16="http://schemas.microsoft.com/office/drawing/2014/main" xmlns="" id="{F80D321E-7A13-4998-941E-40A1C1F475A9}"/>
              </a:ext>
            </a:extLst>
          </p:cNvPr>
          <p:cNvPicPr>
            <a:picLocks noGrp="1" noChangeAspect="1"/>
          </p:cNvPicPr>
          <p:nvPr>
            <p:ph type="pic" idx="1"/>
          </p:nvPr>
        </p:nvPicPr>
        <p:blipFill rotWithShape="1">
          <a:blip r:embed="rId2"/>
          <a:srcRect l="11626" r="-2" b="-2"/>
          <a:stretch/>
        </p:blipFill>
        <p:spPr>
          <a:xfrm>
            <a:off x="0" y="-23045"/>
            <a:ext cx="7595943" cy="6897651"/>
          </a:xfrm>
          <a:prstGeom prst="rect">
            <a:avLst/>
          </a:prstGeom>
        </p:spPr>
      </p:pic>
      <p:sp>
        <p:nvSpPr>
          <p:cNvPr id="2" name="Titolo 1">
            <a:extLst>
              <a:ext uri="{FF2B5EF4-FFF2-40B4-BE49-F238E27FC236}">
                <a16:creationId xmlns:a16="http://schemas.microsoft.com/office/drawing/2014/main" xmlns="" id="{02CEDBCF-58ED-4077-AD67-6768D39D728B}"/>
              </a:ext>
            </a:extLst>
          </p:cNvPr>
          <p:cNvSpPr>
            <a:spLocks noGrp="1"/>
          </p:cNvSpPr>
          <p:nvPr>
            <p:ph type="title"/>
          </p:nvPr>
        </p:nvSpPr>
        <p:spPr>
          <a:xfrm>
            <a:off x="7714445" y="115911"/>
            <a:ext cx="4224270" cy="6619740"/>
          </a:xfrm>
        </p:spPr>
        <p:txBody>
          <a:bodyPr vert="horz" lIns="91440" tIns="45720" rIns="91440" bIns="45720" rtlCol="0" anchor="b">
            <a:normAutofit/>
          </a:bodyPr>
          <a:lstStyle/>
          <a:p>
            <a:pPr>
              <a:lnSpc>
                <a:spcPct val="80000"/>
              </a:lnSpc>
            </a:pPr>
            <a:r>
              <a:rPr lang="en-US" sz="4400" dirty="0"/>
              <a:t>This is the area where classrooms are located.</a:t>
            </a:r>
            <a:br>
              <a:rPr lang="en-US" sz="4400" dirty="0"/>
            </a:br>
            <a:r>
              <a:rPr lang="en-US" sz="4400" dirty="0"/>
              <a:t/>
            </a:r>
            <a:br>
              <a:rPr lang="en-US" sz="4400" dirty="0"/>
            </a:br>
            <a:r>
              <a:rPr lang="en-US" sz="4400" dirty="0"/>
              <a:t>It is divided into: </a:t>
            </a:r>
            <a:br>
              <a:rPr lang="en-US" sz="4400" dirty="0"/>
            </a:br>
            <a:r>
              <a:rPr lang="en-US" sz="4400" dirty="0"/>
              <a:t/>
            </a:r>
            <a:br>
              <a:rPr lang="en-US" sz="4400" dirty="0"/>
            </a:br>
            <a:r>
              <a:rPr lang="en-US" sz="4400" dirty="0"/>
              <a:t>- POLO BIOLOGICO</a:t>
            </a:r>
            <a:br>
              <a:rPr lang="en-US" sz="4400" dirty="0"/>
            </a:br>
            <a:r>
              <a:rPr lang="en-US" sz="4400" dirty="0"/>
              <a:t/>
            </a:r>
            <a:br>
              <a:rPr lang="en-US" sz="4400" dirty="0"/>
            </a:br>
            <a:r>
              <a:rPr lang="en-US" sz="4400" dirty="0"/>
              <a:t>- POLO CLINICO</a:t>
            </a:r>
            <a:r>
              <a:rPr lang="en-US" sz="5400" dirty="0"/>
              <a:t/>
            </a:r>
            <a:br>
              <a:rPr lang="en-US" sz="5400" dirty="0"/>
            </a:br>
            <a:endParaRPr lang="en-US" sz="5400" dirty="0"/>
          </a:p>
        </p:txBody>
      </p:sp>
    </p:spTree>
    <p:extLst>
      <p:ext uri="{BB962C8B-B14F-4D97-AF65-F5344CB8AC3E}">
        <p14:creationId xmlns:p14="http://schemas.microsoft.com/office/powerpoint/2010/main" val="330455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immagine 5" descr="Immagine che contiene testo, mappa&#10;&#10;Descrizione generata con affidabilità molto elevata">
            <a:extLst>
              <a:ext uri="{FF2B5EF4-FFF2-40B4-BE49-F238E27FC236}">
                <a16:creationId xmlns:a16="http://schemas.microsoft.com/office/drawing/2014/main" xmlns="" id="{D5D33678-2814-4BD8-BFAB-8314314103EA}"/>
              </a:ext>
            </a:extLst>
          </p:cNvPr>
          <p:cNvPicPr>
            <a:picLocks noGrp="1" noChangeAspect="1"/>
          </p:cNvPicPr>
          <p:nvPr>
            <p:ph type="pic" idx="1"/>
          </p:nvPr>
        </p:nvPicPr>
        <p:blipFill rotWithShape="1">
          <a:blip r:embed="rId2"/>
          <a:srcRect l="7357" r="1919" b="2"/>
          <a:stretch/>
        </p:blipFill>
        <p:spPr>
          <a:xfrm>
            <a:off x="638732" y="372794"/>
            <a:ext cx="6278529" cy="5588101"/>
          </a:xfrm>
          <a:prstGeom prst="rect">
            <a:avLst/>
          </a:prstGeom>
        </p:spPr>
      </p:pic>
      <p:sp>
        <p:nvSpPr>
          <p:cNvPr id="2" name="Titolo 1">
            <a:extLst>
              <a:ext uri="{FF2B5EF4-FFF2-40B4-BE49-F238E27FC236}">
                <a16:creationId xmlns:a16="http://schemas.microsoft.com/office/drawing/2014/main" xmlns="" id="{43BDE3CC-53F5-48D0-8951-71CB7E439E45}"/>
              </a:ext>
            </a:extLst>
          </p:cNvPr>
          <p:cNvSpPr>
            <a:spLocks noGrp="1"/>
          </p:cNvSpPr>
          <p:nvPr>
            <p:ph type="title"/>
          </p:nvPr>
        </p:nvSpPr>
        <p:spPr>
          <a:xfrm>
            <a:off x="7695028" y="295422"/>
            <a:ext cx="3879752" cy="1920240"/>
          </a:xfrm>
        </p:spPr>
        <p:txBody>
          <a:bodyPr vert="horz" lIns="91440" tIns="45720" rIns="91440" bIns="45720" rtlCol="0" anchor="b">
            <a:normAutofit/>
          </a:bodyPr>
          <a:lstStyle/>
          <a:p>
            <a:r>
              <a:rPr lang="it-IT" dirty="0"/>
              <a:t>Azienda Ospedaliera Universitaria Città della Salute e della Scienza di Torino</a:t>
            </a:r>
            <a:endParaRPr lang="en-US" sz="4000" dirty="0"/>
          </a:p>
        </p:txBody>
      </p:sp>
      <p:sp>
        <p:nvSpPr>
          <p:cNvPr id="4" name="Segnaposto testo 3">
            <a:extLst>
              <a:ext uri="{FF2B5EF4-FFF2-40B4-BE49-F238E27FC236}">
                <a16:creationId xmlns:a16="http://schemas.microsoft.com/office/drawing/2014/main" xmlns="" id="{DB1204AD-565D-4EEB-8624-073A3E3BE08B}"/>
              </a:ext>
            </a:extLst>
          </p:cNvPr>
          <p:cNvSpPr>
            <a:spLocks noGrp="1"/>
          </p:cNvSpPr>
          <p:nvPr>
            <p:ph type="body" sz="half" idx="2"/>
          </p:nvPr>
        </p:nvSpPr>
        <p:spPr>
          <a:xfrm>
            <a:off x="7695028" y="2215662"/>
            <a:ext cx="4192172" cy="1933286"/>
          </a:xfrm>
        </p:spPr>
        <p:txBody>
          <a:bodyPr vert="horz" lIns="91440" tIns="45720" rIns="91440" bIns="45720" rtlCol="0">
            <a:noAutofit/>
          </a:bodyPr>
          <a:lstStyle/>
          <a:p>
            <a:pPr>
              <a:lnSpc>
                <a:spcPct val="85000"/>
              </a:lnSpc>
            </a:pPr>
            <a:r>
              <a:rPr lang="en-US" sz="2400" dirty="0">
                <a:solidFill>
                  <a:schemeClr val="tx1">
                    <a:lumMod val="85000"/>
                    <a:lumOff val="15000"/>
                  </a:schemeClr>
                </a:solidFill>
              </a:rPr>
              <a:t>It  is the University’s central Hospital, the largest hospital of Piemonte and the third in Italy. It is also known as </a:t>
            </a:r>
            <a:r>
              <a:rPr lang="en-US" sz="2400" b="1" dirty="0" err="1">
                <a:solidFill>
                  <a:schemeClr val="tx1">
                    <a:lumMod val="85000"/>
                    <a:lumOff val="15000"/>
                  </a:schemeClr>
                </a:solidFill>
              </a:rPr>
              <a:t>Molinette</a:t>
            </a:r>
            <a:r>
              <a:rPr lang="en-US" sz="2400" dirty="0">
                <a:solidFill>
                  <a:schemeClr val="tx1">
                    <a:lumMod val="85000"/>
                    <a:lumOff val="15000"/>
                  </a:schemeClr>
                </a:solidFill>
              </a:rPr>
              <a:t>. </a:t>
            </a:r>
          </a:p>
          <a:p>
            <a:pPr>
              <a:lnSpc>
                <a:spcPct val="85000"/>
              </a:lnSpc>
            </a:pPr>
            <a:r>
              <a:rPr lang="en-US" sz="2400" dirty="0">
                <a:solidFill>
                  <a:schemeClr val="tx1">
                    <a:lumMod val="85000"/>
                    <a:lumOff val="15000"/>
                  </a:schemeClr>
                </a:solidFill>
              </a:rPr>
              <a:t>In fact it is a set of hospital facilities, connected by underground corridors.</a:t>
            </a:r>
          </a:p>
          <a:p>
            <a:pPr>
              <a:lnSpc>
                <a:spcPct val="85000"/>
              </a:lnSpc>
              <a:buFont typeface="Arial" pitchFamily="34" charset="0"/>
              <a:buChar char=" "/>
            </a:pPr>
            <a:endParaRPr lang="en-US" sz="2000" dirty="0">
              <a:solidFill>
                <a:schemeClr val="tx1">
                  <a:lumMod val="85000"/>
                  <a:lumOff val="15000"/>
                </a:schemeClr>
              </a:solidFill>
            </a:endParaRPr>
          </a:p>
        </p:txBody>
      </p:sp>
      <p:sp>
        <p:nvSpPr>
          <p:cNvPr id="7" name="CasellaDiTesto 6">
            <a:extLst>
              <a:ext uri="{FF2B5EF4-FFF2-40B4-BE49-F238E27FC236}">
                <a16:creationId xmlns:a16="http://schemas.microsoft.com/office/drawing/2014/main" xmlns="" id="{1E327C64-EF4D-4E00-BE93-46202F906C6B}"/>
              </a:ext>
            </a:extLst>
          </p:cNvPr>
          <p:cNvSpPr txBox="1"/>
          <p:nvPr/>
        </p:nvSpPr>
        <p:spPr>
          <a:xfrm>
            <a:off x="638732" y="6175717"/>
            <a:ext cx="6278529" cy="369332"/>
          </a:xfrm>
          <a:prstGeom prst="rect">
            <a:avLst/>
          </a:prstGeom>
          <a:noFill/>
        </p:spPr>
        <p:txBody>
          <a:bodyPr wrap="square" rtlCol="0">
            <a:spAutoFit/>
          </a:bodyPr>
          <a:lstStyle/>
          <a:p>
            <a:r>
              <a:rPr lang="it-IT" dirty="0"/>
              <a:t>Corso Bramante, 88/90 - 10126 Torino (Tel. 011-633.1633). </a:t>
            </a:r>
          </a:p>
        </p:txBody>
      </p:sp>
      <p:pic>
        <p:nvPicPr>
          <p:cNvPr id="3" name="Immagine 2">
            <a:extLst>
              <a:ext uri="{FF2B5EF4-FFF2-40B4-BE49-F238E27FC236}">
                <a16:creationId xmlns:a16="http://schemas.microsoft.com/office/drawing/2014/main" xmlns="" id="{3685A352-C032-4CF2-ACBF-DA40D3E9D06D}"/>
              </a:ext>
            </a:extLst>
          </p:cNvPr>
          <p:cNvPicPr>
            <a:picLocks noChangeAspect="1"/>
          </p:cNvPicPr>
          <p:nvPr/>
        </p:nvPicPr>
        <p:blipFill rotWithShape="1">
          <a:blip r:embed="rId3"/>
          <a:srcRect l="8676" r="7564" b="34741"/>
          <a:stretch/>
        </p:blipFill>
        <p:spPr>
          <a:xfrm>
            <a:off x="7544121" y="4667534"/>
            <a:ext cx="4647879" cy="2190466"/>
          </a:xfrm>
          <a:prstGeom prst="rect">
            <a:avLst/>
          </a:prstGeom>
        </p:spPr>
      </p:pic>
    </p:spTree>
    <p:extLst>
      <p:ext uri="{BB962C8B-B14F-4D97-AF65-F5344CB8AC3E}">
        <p14:creationId xmlns:p14="http://schemas.microsoft.com/office/powerpoint/2010/main" val="401846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corso Bramante ">
            <a:extLst>
              <a:ext uri="{FF2B5EF4-FFF2-40B4-BE49-F238E27FC236}">
                <a16:creationId xmlns:a16="http://schemas.microsoft.com/office/drawing/2014/main" xmlns="" id="{DDB29FAD-4755-48A6-A9B5-7A3F4E0F9188}"/>
              </a:ext>
            </a:extLst>
          </p:cNvPr>
          <p:cNvPicPr>
            <a:picLocks noGrp="1" noChangeAspect="1"/>
          </p:cNvPicPr>
          <p:nvPr>
            <p:ph type="pic" idx="1"/>
          </p:nvPr>
        </p:nvPicPr>
        <p:blipFill>
          <a:blip r:embed="rId2"/>
          <a:srcRect t="11134" b="11134"/>
          <a:stretch>
            <a:fillRect/>
          </a:stretch>
        </p:blipFill>
        <p:spPr>
          <a:xfrm>
            <a:off x="334849" y="132847"/>
            <a:ext cx="5228130" cy="2286000"/>
          </a:xfrm>
        </p:spPr>
      </p:pic>
      <p:sp>
        <p:nvSpPr>
          <p:cNvPr id="4" name="Segnaposto testo 3">
            <a:extLst>
              <a:ext uri="{FF2B5EF4-FFF2-40B4-BE49-F238E27FC236}">
                <a16:creationId xmlns:a16="http://schemas.microsoft.com/office/drawing/2014/main" xmlns="" id="{E4CB9787-D5DC-44FF-8BF3-323A2B37C29A}"/>
              </a:ext>
            </a:extLst>
          </p:cNvPr>
          <p:cNvSpPr>
            <a:spLocks noGrp="1"/>
          </p:cNvSpPr>
          <p:nvPr>
            <p:ph type="body" sz="half" idx="2"/>
          </p:nvPr>
        </p:nvSpPr>
        <p:spPr>
          <a:xfrm>
            <a:off x="600501" y="5833035"/>
            <a:ext cx="10900333" cy="648293"/>
          </a:xfrm>
        </p:spPr>
        <p:txBody>
          <a:bodyPr>
            <a:noAutofit/>
          </a:bodyPr>
          <a:lstStyle/>
          <a:p>
            <a:r>
              <a:rPr lang="en-US" sz="3200" dirty="0"/>
              <a:t>Because of its big dimension, there are many different entrances.</a:t>
            </a:r>
          </a:p>
        </p:txBody>
      </p:sp>
      <p:sp>
        <p:nvSpPr>
          <p:cNvPr id="7" name="CasellaDiTesto 6">
            <a:extLst>
              <a:ext uri="{FF2B5EF4-FFF2-40B4-BE49-F238E27FC236}">
                <a16:creationId xmlns:a16="http://schemas.microsoft.com/office/drawing/2014/main" xmlns="" id="{514B8B86-C290-4A22-98CA-B28F9CBB1FA3}"/>
              </a:ext>
            </a:extLst>
          </p:cNvPr>
          <p:cNvSpPr txBox="1"/>
          <p:nvPr/>
        </p:nvSpPr>
        <p:spPr>
          <a:xfrm>
            <a:off x="1125554" y="2540084"/>
            <a:ext cx="3979573" cy="369332"/>
          </a:xfrm>
          <a:prstGeom prst="rect">
            <a:avLst/>
          </a:prstGeom>
          <a:noFill/>
        </p:spPr>
        <p:txBody>
          <a:bodyPr wrap="square" rtlCol="0">
            <a:spAutoFit/>
          </a:bodyPr>
          <a:lstStyle/>
          <a:p>
            <a:r>
              <a:rPr lang="it-IT" dirty="0" err="1"/>
              <a:t>C.So</a:t>
            </a:r>
            <a:r>
              <a:rPr lang="it-IT" dirty="0"/>
              <a:t> Bramante 88/90 </a:t>
            </a:r>
          </a:p>
        </p:txBody>
      </p:sp>
      <p:pic>
        <p:nvPicPr>
          <p:cNvPr id="9" name="Immagine 8" descr="Immagine che contiene cielo, esterni, edificio, strada&#10;&#10;Descrizione generata con affidabilità molto elevata">
            <a:extLst>
              <a:ext uri="{FF2B5EF4-FFF2-40B4-BE49-F238E27FC236}">
                <a16:creationId xmlns:a16="http://schemas.microsoft.com/office/drawing/2014/main" xmlns="" id="{0D16BEC0-9A2C-462C-ABEA-0C097A182E2B}"/>
              </a:ext>
            </a:extLst>
          </p:cNvPr>
          <p:cNvPicPr>
            <a:picLocks noChangeAspect="1"/>
          </p:cNvPicPr>
          <p:nvPr/>
        </p:nvPicPr>
        <p:blipFill>
          <a:blip r:embed="rId3"/>
          <a:stretch>
            <a:fillRect/>
          </a:stretch>
        </p:blipFill>
        <p:spPr>
          <a:xfrm>
            <a:off x="6716053" y="132847"/>
            <a:ext cx="3048000" cy="2286000"/>
          </a:xfrm>
          <a:prstGeom prst="rect">
            <a:avLst/>
          </a:prstGeom>
        </p:spPr>
      </p:pic>
      <p:sp>
        <p:nvSpPr>
          <p:cNvPr id="10" name="CasellaDiTesto 9">
            <a:extLst>
              <a:ext uri="{FF2B5EF4-FFF2-40B4-BE49-F238E27FC236}">
                <a16:creationId xmlns:a16="http://schemas.microsoft.com/office/drawing/2014/main" xmlns="" id="{384395DF-CBBA-4A7D-BD90-9398FA5607B6}"/>
              </a:ext>
            </a:extLst>
          </p:cNvPr>
          <p:cNvSpPr txBox="1"/>
          <p:nvPr/>
        </p:nvSpPr>
        <p:spPr>
          <a:xfrm>
            <a:off x="7321103" y="2529587"/>
            <a:ext cx="2442950" cy="369332"/>
          </a:xfrm>
          <a:prstGeom prst="rect">
            <a:avLst/>
          </a:prstGeom>
          <a:noFill/>
        </p:spPr>
        <p:txBody>
          <a:bodyPr wrap="square" rtlCol="0">
            <a:spAutoFit/>
          </a:bodyPr>
          <a:lstStyle/>
          <a:p>
            <a:r>
              <a:rPr lang="it-IT" dirty="0"/>
              <a:t>Via Genova 3</a:t>
            </a:r>
          </a:p>
        </p:txBody>
      </p:sp>
      <p:pic>
        <p:nvPicPr>
          <p:cNvPr id="12" name="Immagine 11" descr="Immagine che contiene edificio, automobile, esterni, strada&#10;&#10;Descrizione generata con affidabilità molto elevata">
            <a:extLst>
              <a:ext uri="{FF2B5EF4-FFF2-40B4-BE49-F238E27FC236}">
                <a16:creationId xmlns:a16="http://schemas.microsoft.com/office/drawing/2014/main" xmlns="" id="{07325C03-5CFD-47F5-BB77-04E45E20447F}"/>
              </a:ext>
            </a:extLst>
          </p:cNvPr>
          <p:cNvPicPr>
            <a:picLocks noChangeAspect="1"/>
          </p:cNvPicPr>
          <p:nvPr/>
        </p:nvPicPr>
        <p:blipFill>
          <a:blip r:embed="rId4"/>
          <a:stretch>
            <a:fillRect/>
          </a:stretch>
        </p:blipFill>
        <p:spPr>
          <a:xfrm>
            <a:off x="790705" y="3026693"/>
            <a:ext cx="4314422" cy="2246756"/>
          </a:xfrm>
          <a:prstGeom prst="rect">
            <a:avLst/>
          </a:prstGeom>
        </p:spPr>
      </p:pic>
      <p:sp>
        <p:nvSpPr>
          <p:cNvPr id="13" name="CasellaDiTesto 12">
            <a:extLst>
              <a:ext uri="{FF2B5EF4-FFF2-40B4-BE49-F238E27FC236}">
                <a16:creationId xmlns:a16="http://schemas.microsoft.com/office/drawing/2014/main" xmlns="" id="{F0174F96-34E7-4BEA-9448-C2239A7A0A87}"/>
              </a:ext>
            </a:extLst>
          </p:cNvPr>
          <p:cNvSpPr txBox="1"/>
          <p:nvPr/>
        </p:nvSpPr>
        <p:spPr>
          <a:xfrm>
            <a:off x="1125554" y="5414923"/>
            <a:ext cx="2613067" cy="369332"/>
          </a:xfrm>
          <a:prstGeom prst="rect">
            <a:avLst/>
          </a:prstGeom>
          <a:noFill/>
        </p:spPr>
        <p:txBody>
          <a:bodyPr wrap="square" rtlCol="0">
            <a:spAutoFit/>
          </a:bodyPr>
          <a:lstStyle/>
          <a:p>
            <a:r>
              <a:rPr lang="it-IT" dirty="0"/>
              <a:t>Via Cherasco 15</a:t>
            </a:r>
          </a:p>
        </p:txBody>
      </p:sp>
      <p:pic>
        <p:nvPicPr>
          <p:cNvPr id="15" name="Immagine 14" descr="Immagine che contiene strada, edificio, esterni, albero&#10;&#10;Descrizione generata con affidabilità molto elevata">
            <a:extLst>
              <a:ext uri="{FF2B5EF4-FFF2-40B4-BE49-F238E27FC236}">
                <a16:creationId xmlns:a16="http://schemas.microsoft.com/office/drawing/2014/main" xmlns="" id="{AD41B11F-532C-4B6B-81F5-181E3441D3DB}"/>
              </a:ext>
            </a:extLst>
          </p:cNvPr>
          <p:cNvPicPr>
            <a:picLocks noChangeAspect="1"/>
          </p:cNvPicPr>
          <p:nvPr/>
        </p:nvPicPr>
        <p:blipFill>
          <a:blip r:embed="rId5"/>
          <a:stretch>
            <a:fillRect/>
          </a:stretch>
        </p:blipFill>
        <p:spPr>
          <a:xfrm>
            <a:off x="5987861" y="3026693"/>
            <a:ext cx="4543625" cy="2246756"/>
          </a:xfrm>
          <a:prstGeom prst="rect">
            <a:avLst/>
          </a:prstGeom>
        </p:spPr>
      </p:pic>
      <p:sp>
        <p:nvSpPr>
          <p:cNvPr id="16" name="CasellaDiTesto 15">
            <a:extLst>
              <a:ext uri="{FF2B5EF4-FFF2-40B4-BE49-F238E27FC236}">
                <a16:creationId xmlns:a16="http://schemas.microsoft.com/office/drawing/2014/main" xmlns="" id="{2EA8A828-919E-4287-B6DE-C6BE709D2D21}"/>
              </a:ext>
            </a:extLst>
          </p:cNvPr>
          <p:cNvSpPr txBox="1"/>
          <p:nvPr/>
        </p:nvSpPr>
        <p:spPr>
          <a:xfrm>
            <a:off x="7321103" y="5368576"/>
            <a:ext cx="1586645" cy="369332"/>
          </a:xfrm>
          <a:prstGeom prst="rect">
            <a:avLst/>
          </a:prstGeom>
          <a:noFill/>
        </p:spPr>
        <p:txBody>
          <a:bodyPr wrap="square" rtlCol="0">
            <a:spAutoFit/>
          </a:bodyPr>
          <a:lstStyle/>
          <a:p>
            <a:r>
              <a:rPr lang="it-IT" dirty="0"/>
              <a:t>Via Santena 5</a:t>
            </a:r>
          </a:p>
        </p:txBody>
      </p:sp>
    </p:spTree>
    <p:extLst>
      <p:ext uri="{BB962C8B-B14F-4D97-AF65-F5344CB8AC3E}">
        <p14:creationId xmlns:p14="http://schemas.microsoft.com/office/powerpoint/2010/main" val="253652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5" name="Immagine 4" descr="Immagine che contiene testo, mappa&#10;&#10;Descrizione generata con affidabilità molto elevata">
            <a:extLst>
              <a:ext uri="{FF2B5EF4-FFF2-40B4-BE49-F238E27FC236}">
                <a16:creationId xmlns:a16="http://schemas.microsoft.com/office/drawing/2014/main" xmlns="" id="{567C416E-659B-45D6-A3D0-6174CEC354D0}"/>
              </a:ext>
            </a:extLst>
          </p:cNvPr>
          <p:cNvPicPr>
            <a:picLocks noChangeAspect="1"/>
          </p:cNvPicPr>
          <p:nvPr/>
        </p:nvPicPr>
        <p:blipFill rotWithShape="1">
          <a:blip r:embed="rId2"/>
          <a:srcRect t="13303" r="28890" b="16812"/>
          <a:stretch/>
        </p:blipFill>
        <p:spPr>
          <a:xfrm>
            <a:off x="6324066" y="2157731"/>
            <a:ext cx="5486934" cy="3747752"/>
          </a:xfrm>
          <a:prstGeom prst="rect">
            <a:avLst/>
          </a:prstGeom>
        </p:spPr>
      </p:pic>
      <p:sp>
        <p:nvSpPr>
          <p:cNvPr id="2" name="Titolo 1">
            <a:extLst>
              <a:ext uri="{FF2B5EF4-FFF2-40B4-BE49-F238E27FC236}">
                <a16:creationId xmlns:a16="http://schemas.microsoft.com/office/drawing/2014/main" xmlns="" id="{5D794397-DB1E-4FE3-9975-3CF17683D7B9}"/>
              </a:ext>
            </a:extLst>
          </p:cNvPr>
          <p:cNvSpPr>
            <a:spLocks noGrp="1"/>
          </p:cNvSpPr>
          <p:nvPr>
            <p:ph type="title"/>
          </p:nvPr>
        </p:nvSpPr>
        <p:spPr>
          <a:xfrm>
            <a:off x="163774" y="84450"/>
            <a:ext cx="11266225" cy="994416"/>
          </a:xfrm>
        </p:spPr>
        <p:txBody>
          <a:bodyPr vert="horz" lIns="91440" tIns="45720" rIns="91440" bIns="45720" rtlCol="0" anchor="ctr">
            <a:normAutofit/>
          </a:bodyPr>
          <a:lstStyle/>
          <a:p>
            <a:r>
              <a:rPr lang="en-US" dirty="0" err="1"/>
              <a:t>UniTo</a:t>
            </a:r>
            <a:r>
              <a:rPr lang="en-US" dirty="0"/>
              <a:t> Students Secretaries</a:t>
            </a:r>
          </a:p>
        </p:txBody>
      </p:sp>
      <p:sp>
        <p:nvSpPr>
          <p:cNvPr id="3" name="Segnaposto contenuto 2">
            <a:extLst>
              <a:ext uri="{FF2B5EF4-FFF2-40B4-BE49-F238E27FC236}">
                <a16:creationId xmlns:a16="http://schemas.microsoft.com/office/drawing/2014/main" xmlns="" id="{FC2737AC-0FE4-4B70-8A27-92E7E65F3CD5}"/>
              </a:ext>
            </a:extLst>
          </p:cNvPr>
          <p:cNvSpPr>
            <a:spLocks noGrp="1"/>
          </p:cNvSpPr>
          <p:nvPr>
            <p:ph sz="half" idx="1"/>
          </p:nvPr>
        </p:nvSpPr>
        <p:spPr>
          <a:xfrm>
            <a:off x="163774" y="978794"/>
            <a:ext cx="6092388" cy="5657137"/>
          </a:xfrm>
        </p:spPr>
        <p:txBody>
          <a:bodyPr vert="horz" lIns="91440" tIns="45720" rIns="91440" bIns="45720" rtlCol="0">
            <a:normAutofit fontScale="55000" lnSpcReduction="20000"/>
          </a:bodyPr>
          <a:lstStyle/>
          <a:p>
            <a:pPr lvl="0">
              <a:lnSpc>
                <a:spcPct val="120000"/>
              </a:lnSpc>
              <a:spcBef>
                <a:spcPts val="0"/>
              </a:spcBef>
            </a:pPr>
            <a:r>
              <a:rPr lang="it-IT" sz="2900" b="1" dirty="0"/>
              <a:t>ERASMUS OFFICE CONTACT INFORMATION</a:t>
            </a:r>
            <a:r>
              <a:rPr lang="en-US" sz="2900" dirty="0"/>
              <a:t>: </a:t>
            </a:r>
          </a:p>
          <a:p>
            <a:pPr lvl="0">
              <a:lnSpc>
                <a:spcPct val="120000"/>
              </a:lnSpc>
              <a:spcBef>
                <a:spcPts val="0"/>
              </a:spcBef>
            </a:pPr>
            <a:r>
              <a:rPr lang="en-US" sz="2900" dirty="0"/>
              <a:t>Tel.: +39.011.6704425 (</a:t>
            </a:r>
            <a:r>
              <a:rPr lang="en-US" sz="2900" dirty="0" err="1"/>
              <a:t>casella</a:t>
            </a:r>
            <a:r>
              <a:rPr lang="en-US" sz="2900" dirty="0"/>
              <a:t> </a:t>
            </a:r>
            <a:r>
              <a:rPr lang="en-US" sz="2900" dirty="0" err="1"/>
              <a:t>vocale</a:t>
            </a:r>
            <a:r>
              <a:rPr lang="en-US" sz="2900" dirty="0"/>
              <a:t>) Fax: +39.011.2361017 Email: </a:t>
            </a:r>
            <a:r>
              <a:rPr lang="en-US" sz="2900" u="sng" dirty="0">
                <a:solidFill>
                  <a:srgbClr val="0070C0"/>
                </a:solidFill>
              </a:rPr>
              <a:t>internationalexchange@unito.it </a:t>
            </a:r>
          </a:p>
          <a:p>
            <a:pPr lvl="0">
              <a:lnSpc>
                <a:spcPct val="120000"/>
              </a:lnSpc>
              <a:spcBef>
                <a:spcPts val="0"/>
              </a:spcBef>
            </a:pPr>
            <a:r>
              <a:rPr lang="en-US" sz="2900" dirty="0"/>
              <a:t>Remember: You must ask for an appointment by email or call the office!</a:t>
            </a:r>
          </a:p>
          <a:p>
            <a:pPr lvl="0">
              <a:lnSpc>
                <a:spcPct val="120000"/>
              </a:lnSpc>
              <a:spcBef>
                <a:spcPts val="0"/>
              </a:spcBef>
            </a:pPr>
            <a:r>
              <a:rPr lang="en-US" sz="2900" dirty="0"/>
              <a:t>All the procedures for incomings are available at :</a:t>
            </a:r>
          </a:p>
          <a:p>
            <a:pPr>
              <a:lnSpc>
                <a:spcPct val="120000"/>
              </a:lnSpc>
              <a:spcBef>
                <a:spcPts val="0"/>
              </a:spcBef>
            </a:pPr>
            <a:r>
              <a:rPr lang="en-US" sz="2900" b="1" u="sng" dirty="0"/>
              <a:t>www.unito.it </a:t>
            </a:r>
            <a:r>
              <a:rPr lang="en-US" sz="2900" b="1" u="sng" dirty="0">
                <a:sym typeface="Wingdings" panose="05000000000000000000" pitchFamily="2" charset="2"/>
              </a:rPr>
              <a:t></a:t>
            </a:r>
            <a:r>
              <a:rPr lang="en-US" sz="2900" b="1" u="sng" dirty="0"/>
              <a:t> </a:t>
            </a:r>
            <a:r>
              <a:rPr lang="en-US" sz="2900" b="1" u="sng" dirty="0" err="1"/>
              <a:t>Internazionalità</a:t>
            </a:r>
            <a:r>
              <a:rPr lang="en-US" sz="2900" b="1" u="sng" dirty="0"/>
              <a:t> </a:t>
            </a:r>
            <a:r>
              <a:rPr lang="en-US" sz="2900" b="1" u="sng" dirty="0">
                <a:sym typeface="Wingdings" panose="05000000000000000000" pitchFamily="2" charset="2"/>
              </a:rPr>
              <a:t></a:t>
            </a:r>
            <a:r>
              <a:rPr lang="en-US" sz="2900" b="1" u="sng" dirty="0"/>
              <a:t> </a:t>
            </a:r>
            <a:r>
              <a:rPr lang="en-US" sz="2900" b="1" u="sng" dirty="0" err="1"/>
              <a:t>Studenti</a:t>
            </a:r>
            <a:r>
              <a:rPr lang="en-US" sz="2900" b="1" u="sng" dirty="0"/>
              <a:t> e </a:t>
            </a:r>
            <a:r>
              <a:rPr lang="en-US" sz="2900" b="1" u="sng" dirty="0" err="1"/>
              <a:t>Ospiti</a:t>
            </a:r>
            <a:r>
              <a:rPr lang="en-US" sz="2900" b="1" u="sng" dirty="0"/>
              <a:t> </a:t>
            </a:r>
            <a:r>
              <a:rPr lang="en-US" sz="2900" b="1" u="sng" dirty="0" err="1"/>
              <a:t>Internazionali</a:t>
            </a:r>
            <a:r>
              <a:rPr lang="en-US" sz="2900" b="1" u="sng" dirty="0"/>
              <a:t> </a:t>
            </a:r>
            <a:r>
              <a:rPr lang="en-US" sz="2900" b="1" u="sng" dirty="0">
                <a:sym typeface="Wingdings" panose="05000000000000000000" pitchFamily="2" charset="2"/>
              </a:rPr>
              <a:t></a:t>
            </a:r>
            <a:r>
              <a:rPr lang="en-US" sz="2900" b="1" u="sng" dirty="0"/>
              <a:t> </a:t>
            </a:r>
            <a:r>
              <a:rPr lang="en-US" sz="2900" b="1" u="sng" dirty="0" err="1"/>
              <a:t>Studenti</a:t>
            </a:r>
            <a:r>
              <a:rPr lang="en-US" sz="2900" b="1" u="sng" dirty="0"/>
              <a:t> Erasmus e in </a:t>
            </a:r>
            <a:r>
              <a:rPr lang="en-US" sz="2900" b="1" u="sng" dirty="0" err="1"/>
              <a:t>mobilità</a:t>
            </a:r>
            <a:r>
              <a:rPr lang="en-US" sz="2900" b="1" dirty="0"/>
              <a:t>.</a:t>
            </a:r>
          </a:p>
          <a:p>
            <a:pPr>
              <a:lnSpc>
                <a:spcPct val="120000"/>
              </a:lnSpc>
              <a:spcBef>
                <a:spcPts val="0"/>
              </a:spcBef>
            </a:pPr>
            <a:r>
              <a:rPr lang="en-US" sz="2900" i="1" dirty="0"/>
              <a:t>Or : international relations </a:t>
            </a:r>
            <a:r>
              <a:rPr lang="en-US" sz="2900" i="1" dirty="0">
                <a:sym typeface="Wingdings" panose="05000000000000000000" pitchFamily="2" charset="2"/>
              </a:rPr>
              <a:t> student’s mobility  Erasmus and exchange students</a:t>
            </a:r>
            <a:endParaRPr lang="en-US" sz="2900" i="1" dirty="0"/>
          </a:p>
          <a:p>
            <a:pPr lvl="0">
              <a:lnSpc>
                <a:spcPct val="120000"/>
              </a:lnSpc>
              <a:spcBef>
                <a:spcPts val="0"/>
              </a:spcBef>
            </a:pPr>
            <a:endParaRPr lang="en-US" sz="2900" dirty="0"/>
          </a:p>
          <a:p>
            <a:pPr marL="0" lvl="0" indent="0">
              <a:lnSpc>
                <a:spcPct val="120000"/>
              </a:lnSpc>
              <a:spcBef>
                <a:spcPts val="0"/>
              </a:spcBef>
              <a:buNone/>
            </a:pPr>
            <a:endParaRPr lang="en-US" sz="2900" b="1" dirty="0"/>
          </a:p>
          <a:p>
            <a:pPr lvl="0">
              <a:lnSpc>
                <a:spcPct val="120000"/>
              </a:lnSpc>
              <a:spcBef>
                <a:spcPts val="0"/>
              </a:spcBef>
            </a:pPr>
            <a:endParaRPr lang="en-US" sz="2900" b="1" dirty="0"/>
          </a:p>
          <a:p>
            <a:pPr lvl="0">
              <a:lnSpc>
                <a:spcPct val="120000"/>
              </a:lnSpc>
              <a:spcBef>
                <a:spcPts val="0"/>
              </a:spcBef>
            </a:pPr>
            <a:r>
              <a:rPr lang="en-US" sz="2900" b="1" dirty="0"/>
              <a:t>INFOPOINT OFFICE:</a:t>
            </a:r>
          </a:p>
          <a:p>
            <a:pPr>
              <a:lnSpc>
                <a:spcPct val="120000"/>
              </a:lnSpc>
              <a:spcBef>
                <a:spcPts val="0"/>
              </a:spcBef>
            </a:pPr>
            <a:r>
              <a:rPr lang="en-US" sz="2900" dirty="0" err="1"/>
              <a:t>Adress</a:t>
            </a:r>
            <a:r>
              <a:rPr lang="en-US" sz="2900" dirty="0"/>
              <a:t>: Via Po, 29 Torino Tel.: +39.011.6703020/3021 (</a:t>
            </a:r>
            <a:r>
              <a:rPr lang="en-US" sz="2900" dirty="0" err="1"/>
              <a:t>casella</a:t>
            </a:r>
            <a:r>
              <a:rPr lang="en-US" sz="2900" dirty="0"/>
              <a:t> </a:t>
            </a:r>
            <a:r>
              <a:rPr lang="en-US" sz="2900" dirty="0" err="1"/>
              <a:t>vocale</a:t>
            </a:r>
            <a:r>
              <a:rPr lang="en-US" sz="2900" dirty="0"/>
              <a:t>) Fax +39.011.6703012 </a:t>
            </a:r>
            <a:r>
              <a:rPr lang="en-US" sz="2900" u="sng" dirty="0"/>
              <a:t>E-mail</a:t>
            </a:r>
            <a:r>
              <a:rPr lang="en-US" sz="2900" dirty="0"/>
              <a:t>: </a:t>
            </a:r>
            <a:r>
              <a:rPr lang="en-US" sz="2900" u="sng" dirty="0">
                <a:hlinkClick r:id="rId3"/>
              </a:rPr>
              <a:t>infopoint@unito.it</a:t>
            </a:r>
            <a:r>
              <a:rPr lang="en-US" sz="2900" dirty="0"/>
              <a:t> . </a:t>
            </a:r>
            <a:r>
              <a:rPr lang="en-US" sz="2900" u="sng" dirty="0"/>
              <a:t>Opening hours</a:t>
            </a:r>
            <a:r>
              <a:rPr lang="en-US" sz="2900" dirty="0"/>
              <a:t>: Monday and Friday from 09:00 to 16:30; Tuesday, Wednesday and Thursday from  09:00 to 19:00.</a:t>
            </a:r>
          </a:p>
          <a:p>
            <a:pPr>
              <a:lnSpc>
                <a:spcPct val="120000"/>
              </a:lnSpc>
              <a:spcBef>
                <a:spcPts val="600"/>
              </a:spcBef>
            </a:pPr>
            <a:r>
              <a:rPr lang="en-US" sz="2900" b="1" dirty="0">
                <a:solidFill>
                  <a:srgbClr val="FF0000"/>
                </a:solidFill>
              </a:rPr>
              <a:t>Remember to register ASAP your arrival (and your departure  at the end of your Erasmus  stay) at the INFOPOINT. Those dates will be the official ones of your enrollment at our University</a:t>
            </a:r>
          </a:p>
          <a:p>
            <a:pPr>
              <a:lnSpc>
                <a:spcPct val="120000"/>
              </a:lnSpc>
              <a:spcBef>
                <a:spcPts val="0"/>
              </a:spcBef>
            </a:pPr>
            <a:endParaRPr lang="en-US" sz="2300" dirty="0"/>
          </a:p>
          <a:p>
            <a:endParaRPr lang="en-US" sz="1500" dirty="0"/>
          </a:p>
        </p:txBody>
      </p:sp>
      <p:cxnSp>
        <p:nvCxnSpPr>
          <p:cNvPr id="15" name="Connettore 2 14">
            <a:extLst>
              <a:ext uri="{FF2B5EF4-FFF2-40B4-BE49-F238E27FC236}">
                <a16:creationId xmlns:a16="http://schemas.microsoft.com/office/drawing/2014/main" xmlns="" id="{B0434FE9-8F5B-4C81-8D16-83F47D817596}"/>
              </a:ext>
            </a:extLst>
          </p:cNvPr>
          <p:cNvCxnSpPr>
            <a:cxnSpLocks/>
          </p:cNvCxnSpPr>
          <p:nvPr/>
        </p:nvCxnSpPr>
        <p:spPr>
          <a:xfrm flipV="1">
            <a:off x="6096000" y="4344344"/>
            <a:ext cx="2597239" cy="781448"/>
          </a:xfrm>
          <a:prstGeom prst="straightConnector1">
            <a:avLst/>
          </a:prstGeom>
          <a:ln w="76200">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6" name="Elemento grafico 25" descr="Evidenziatore">
            <a:extLst>
              <a:ext uri="{FF2B5EF4-FFF2-40B4-BE49-F238E27FC236}">
                <a16:creationId xmlns:a16="http://schemas.microsoft.com/office/drawing/2014/main" xmlns="" id="{E29FA6D7-334F-49C6-BBB5-539859EF3D3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578345" y="3721452"/>
            <a:ext cx="610013" cy="610013"/>
          </a:xfrm>
          <a:prstGeom prst="rect">
            <a:avLst/>
          </a:prstGeom>
        </p:spPr>
      </p:pic>
      <p:pic>
        <p:nvPicPr>
          <p:cNvPr id="6" name="Elemento grafico 5" descr="Avviso">
            <a:extLst>
              <a:ext uri="{FF2B5EF4-FFF2-40B4-BE49-F238E27FC236}">
                <a16:creationId xmlns:a16="http://schemas.microsoft.com/office/drawing/2014/main" xmlns="" id="{6A40B4C8-4682-40B6-90E8-505FDC9953B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863365" y="5974706"/>
            <a:ext cx="531254" cy="531254"/>
          </a:xfrm>
          <a:prstGeom prst="rect">
            <a:avLst/>
          </a:prstGeom>
        </p:spPr>
      </p:pic>
    </p:spTree>
    <p:extLst>
      <p:ext uri="{BB962C8B-B14F-4D97-AF65-F5344CB8AC3E}">
        <p14:creationId xmlns:p14="http://schemas.microsoft.com/office/powerpoint/2010/main" val="263521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276684B2-AC93-4BFC-AFA3-2B76D0F98108}"/>
              </a:ext>
            </a:extLst>
          </p:cNvPr>
          <p:cNvSpPr>
            <a:spLocks noGrp="1"/>
          </p:cNvSpPr>
          <p:nvPr>
            <p:ph idx="1"/>
          </p:nvPr>
        </p:nvSpPr>
        <p:spPr>
          <a:xfrm>
            <a:off x="0" y="1293200"/>
            <a:ext cx="6078828" cy="2521813"/>
          </a:xfrm>
        </p:spPr>
        <p:txBody>
          <a:bodyPr>
            <a:normAutofit/>
          </a:bodyPr>
          <a:lstStyle/>
          <a:p>
            <a:pPr lvl="0">
              <a:lnSpc>
                <a:spcPct val="100000"/>
              </a:lnSpc>
            </a:pPr>
            <a:r>
              <a:rPr lang="it-IT" sz="2000" b="1" dirty="0"/>
              <a:t>SEGRETERIA STUDENTI – SCUOLA DI MEDICINA</a:t>
            </a:r>
            <a:r>
              <a:rPr lang="it-IT" sz="2000" dirty="0"/>
              <a:t>: </a:t>
            </a:r>
          </a:p>
          <a:p>
            <a:pPr lvl="0">
              <a:lnSpc>
                <a:spcPct val="100000"/>
              </a:lnSpc>
              <a:spcBef>
                <a:spcPts val="0"/>
              </a:spcBef>
            </a:pPr>
            <a:r>
              <a:rPr lang="it-IT" sz="2000" dirty="0"/>
              <a:t>Corso Massimo d'Azeglio 60, </a:t>
            </a:r>
          </a:p>
          <a:p>
            <a:pPr lvl="0">
              <a:lnSpc>
                <a:spcPct val="100000"/>
              </a:lnSpc>
              <a:spcBef>
                <a:spcPts val="0"/>
              </a:spcBef>
            </a:pPr>
            <a:r>
              <a:rPr lang="it-IT" sz="2000" dirty="0"/>
              <a:t>Opening hours: </a:t>
            </a:r>
            <a:r>
              <a:rPr lang="it-IT" sz="2000" dirty="0" err="1"/>
              <a:t>Monday</a:t>
            </a:r>
            <a:r>
              <a:rPr lang="it-IT" sz="2000" dirty="0"/>
              <a:t> and </a:t>
            </a:r>
            <a:r>
              <a:rPr lang="it-IT" sz="2000" dirty="0" err="1"/>
              <a:t>Friday</a:t>
            </a:r>
            <a:r>
              <a:rPr lang="it-IT" sz="2000" dirty="0"/>
              <a:t> 09.00-11.00 , </a:t>
            </a:r>
            <a:r>
              <a:rPr lang="it-IT" sz="2000" dirty="0" err="1"/>
              <a:t>Tuesday</a:t>
            </a:r>
            <a:r>
              <a:rPr lang="it-IT" sz="2000" dirty="0"/>
              <a:t>, Wednesday and </a:t>
            </a:r>
            <a:r>
              <a:rPr lang="it-IT" sz="2000" dirty="0" err="1"/>
              <a:t>Thursday</a:t>
            </a:r>
            <a:r>
              <a:rPr lang="it-IT" sz="2000" dirty="0"/>
              <a:t> 09.00-11.00 e 13.30-15.00. </a:t>
            </a:r>
          </a:p>
          <a:p>
            <a:pPr lvl="0">
              <a:lnSpc>
                <a:spcPct val="100000"/>
              </a:lnSpc>
              <a:spcBef>
                <a:spcPts val="0"/>
              </a:spcBef>
            </a:pPr>
            <a:r>
              <a:rPr lang="it-IT" sz="2000" dirty="0"/>
              <a:t>Tel:  +39 011 670 5695/6/7/8/9   Fax:  +39 011 670 5678  e-mail: </a:t>
            </a:r>
            <a:r>
              <a:rPr lang="it-IT" sz="2000" u="sng" dirty="0">
                <a:hlinkClick r:id="rId2"/>
              </a:rPr>
              <a:t>segrstu.chirurgia@unito.it</a:t>
            </a:r>
            <a:r>
              <a:rPr lang="it-IT" sz="2000" dirty="0"/>
              <a:t> </a:t>
            </a:r>
          </a:p>
          <a:p>
            <a:pPr lvl="0"/>
            <a:endParaRPr lang="it-IT" sz="2000" b="1" dirty="0"/>
          </a:p>
          <a:p>
            <a:pPr lvl="0"/>
            <a:endParaRPr lang="it-IT" b="1" dirty="0"/>
          </a:p>
          <a:p>
            <a:pPr lvl="0"/>
            <a:endParaRPr lang="it-IT" b="1" dirty="0"/>
          </a:p>
          <a:p>
            <a:pPr lvl="0"/>
            <a:endParaRPr lang="it-IT" b="1" dirty="0"/>
          </a:p>
          <a:p>
            <a:endParaRPr lang="it-IT" dirty="0"/>
          </a:p>
        </p:txBody>
      </p:sp>
      <p:pic>
        <p:nvPicPr>
          <p:cNvPr id="5" name="Immagine 4" descr="Immagine che contiene testo, mappa&#10;&#10;Descrizione generata con affidabilità molto elevata">
            <a:extLst>
              <a:ext uri="{FF2B5EF4-FFF2-40B4-BE49-F238E27FC236}">
                <a16:creationId xmlns:a16="http://schemas.microsoft.com/office/drawing/2014/main" xmlns="" id="{B072CE93-9C46-4F9F-8CCA-B36B6AC9D3A3}"/>
              </a:ext>
            </a:extLst>
          </p:cNvPr>
          <p:cNvPicPr>
            <a:picLocks noChangeAspect="1"/>
          </p:cNvPicPr>
          <p:nvPr/>
        </p:nvPicPr>
        <p:blipFill rotWithShape="1">
          <a:blip r:embed="rId3"/>
          <a:srcRect l="7680" t="7719" r="1592" b="2788"/>
          <a:stretch/>
        </p:blipFill>
        <p:spPr>
          <a:xfrm>
            <a:off x="6078828" y="358570"/>
            <a:ext cx="3546875" cy="2971483"/>
          </a:xfrm>
          <a:prstGeom prst="rect">
            <a:avLst/>
          </a:prstGeom>
        </p:spPr>
      </p:pic>
      <p:pic>
        <p:nvPicPr>
          <p:cNvPr id="7" name="Immagine 6" descr="Immagine che contiene testo, mappa&#10;&#10;Descrizione generata con affidabilità molto elevata">
            <a:extLst>
              <a:ext uri="{FF2B5EF4-FFF2-40B4-BE49-F238E27FC236}">
                <a16:creationId xmlns:a16="http://schemas.microsoft.com/office/drawing/2014/main" xmlns="" id="{EBF9BD71-2C22-4B85-B74E-CE1DAA8B5852}"/>
              </a:ext>
            </a:extLst>
          </p:cNvPr>
          <p:cNvPicPr>
            <a:picLocks noChangeAspect="1"/>
          </p:cNvPicPr>
          <p:nvPr/>
        </p:nvPicPr>
        <p:blipFill rotWithShape="1">
          <a:blip r:embed="rId4"/>
          <a:srcRect l="1972" t="19583" r="39956" b="5862"/>
          <a:stretch/>
        </p:blipFill>
        <p:spPr>
          <a:xfrm>
            <a:off x="8285787" y="3452643"/>
            <a:ext cx="3448333" cy="3405357"/>
          </a:xfrm>
          <a:prstGeom prst="rect">
            <a:avLst/>
          </a:prstGeom>
        </p:spPr>
      </p:pic>
      <p:sp>
        <p:nvSpPr>
          <p:cNvPr id="8" name="CasellaDiTesto 7">
            <a:extLst>
              <a:ext uri="{FF2B5EF4-FFF2-40B4-BE49-F238E27FC236}">
                <a16:creationId xmlns:a16="http://schemas.microsoft.com/office/drawing/2014/main" xmlns="" id="{D89220CE-10FF-49A7-8EF8-C955582E192A}"/>
              </a:ext>
            </a:extLst>
          </p:cNvPr>
          <p:cNvSpPr txBox="1"/>
          <p:nvPr/>
        </p:nvSpPr>
        <p:spPr>
          <a:xfrm>
            <a:off x="76189" y="3881183"/>
            <a:ext cx="7956645" cy="2862322"/>
          </a:xfrm>
          <a:prstGeom prst="rect">
            <a:avLst/>
          </a:prstGeom>
          <a:noFill/>
        </p:spPr>
        <p:txBody>
          <a:bodyPr wrap="square" rtlCol="0">
            <a:spAutoFit/>
          </a:bodyPr>
          <a:lstStyle/>
          <a:p>
            <a:pPr lvl="0">
              <a:defRPr/>
            </a:pPr>
            <a:r>
              <a:rPr lang="it-IT" sz="2000" b="1" dirty="0"/>
              <a:t>DIREZIONE DIDATTICA E SERVIZI AGLI STUDENTI DELL'AREA DEL POLO MEDICINA TORINO:</a:t>
            </a:r>
            <a:r>
              <a:rPr kumimoji="0" lang="it-IT" sz="2000" b="1"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Light" panose="020F0302020204030204"/>
                <a:ea typeface="+mn-ea"/>
                <a:cs typeface="+mn-cs"/>
              </a:rPr>
              <a:t>Corso Dogliotti 38, </a:t>
            </a:r>
            <a:r>
              <a:rPr kumimoji="0" lang="it-IT"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above</a:t>
            </a:r>
            <a:r>
              <a:rPr kumimoji="0" lang="it-IT" sz="2000" b="0" i="0" u="none" strike="noStrike" kern="1200" cap="none" spc="0" normalizeH="0" baseline="0" noProof="0" dirty="0">
                <a:ln>
                  <a:noFill/>
                </a:ln>
                <a:solidFill>
                  <a:prstClr val="black"/>
                </a:solidFill>
                <a:effectLst/>
                <a:uLnTx/>
                <a:uFillTx/>
                <a:latin typeface="Calibri Light" panose="020F0302020204030204"/>
                <a:ea typeface="+mn-ea"/>
                <a:cs typeface="+mn-cs"/>
              </a:rPr>
              <a:t> the </a:t>
            </a:r>
            <a:r>
              <a:rPr kumimoji="0" lang="it-IT"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Odonto</a:t>
            </a:r>
            <a:r>
              <a:rPr kumimoji="0" lang="it-IT"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it-IT"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study</a:t>
            </a:r>
            <a:r>
              <a:rPr kumimoji="0" lang="it-IT" sz="2000" b="0" i="0" u="none" strike="noStrike" kern="1200" cap="none" spc="0" normalizeH="0" baseline="0" noProof="0" dirty="0">
                <a:ln>
                  <a:noFill/>
                </a:ln>
                <a:solidFill>
                  <a:prstClr val="black"/>
                </a:solidFill>
                <a:effectLst/>
                <a:uLnTx/>
                <a:uFillTx/>
                <a:latin typeface="Calibri Light" panose="020F0302020204030204"/>
                <a:ea typeface="+mn-ea"/>
                <a:cs typeface="+mn-cs"/>
              </a:rPr>
              <a:t> room.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Light" panose="020F0302020204030204"/>
                <a:ea typeface="+mn-ea"/>
                <a:cs typeface="+mn-cs"/>
              </a:rPr>
              <a:t>Opening hours: </a:t>
            </a:r>
            <a:r>
              <a:rPr kumimoji="0" lang="it-IT"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Monday</a:t>
            </a:r>
            <a:r>
              <a:rPr kumimoji="0" lang="it-IT" sz="2000" b="0" i="0" u="none" strike="noStrike" kern="1200" cap="none" spc="0" normalizeH="0" baseline="0" noProof="0" dirty="0">
                <a:ln>
                  <a:noFill/>
                </a:ln>
                <a:solidFill>
                  <a:prstClr val="black"/>
                </a:solidFill>
                <a:effectLst/>
                <a:uLnTx/>
                <a:uFillTx/>
                <a:latin typeface="Calibri Light" panose="020F0302020204030204"/>
                <a:ea typeface="+mn-ea"/>
                <a:cs typeface="+mn-cs"/>
              </a:rPr>
              <a:t> and </a:t>
            </a:r>
            <a:r>
              <a:rPr kumimoji="0" lang="it-IT"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Thursday</a:t>
            </a:r>
            <a:r>
              <a:rPr kumimoji="0" lang="it-IT" sz="2000" b="0" i="0" u="none" strike="noStrike" kern="1200" cap="none" spc="0" normalizeH="0" baseline="0" noProof="0" dirty="0">
                <a:ln>
                  <a:noFill/>
                </a:ln>
                <a:solidFill>
                  <a:prstClr val="black"/>
                </a:solidFill>
                <a:effectLst/>
                <a:uLnTx/>
                <a:uFillTx/>
                <a:latin typeface="Calibri Light" panose="020F0302020204030204"/>
                <a:ea typeface="+mn-ea"/>
                <a:cs typeface="+mn-cs"/>
              </a:rPr>
              <a:t> h. 13.00 to h. 15.00.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Tel. 011 670 5498 Fax 011 236 1088.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Email: </a:t>
            </a:r>
            <a:r>
              <a:rPr kumimoji="0" lang="en-US" sz="2000" b="0" i="0" u="sng" strike="noStrike" kern="1200" cap="none" spc="0" normalizeH="0" baseline="0" noProof="0" dirty="0">
                <a:ln>
                  <a:noFill/>
                </a:ln>
                <a:solidFill>
                  <a:prstClr val="black"/>
                </a:solidFill>
                <a:effectLst/>
                <a:uLnTx/>
                <a:uFillTx/>
                <a:latin typeface="Calibri Light" panose="020F0302020204030204"/>
                <a:ea typeface="+mn-ea"/>
                <a:cs typeface="+mn-cs"/>
                <a:hlinkClick r:id="rId5"/>
              </a:rPr>
              <a:t>servizistudenti.dam@unito.it</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Calibri Light" panose="020F03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Why should you go there? When you need to solve a problem concerning </a:t>
            </a:r>
            <a:r>
              <a:rPr lang="en-US" sz="2000" dirty="0">
                <a:solidFill>
                  <a:prstClr val="black"/>
                </a:solidFill>
                <a:latin typeface="Calibri Light" panose="020F0302020204030204"/>
              </a:rPr>
              <a:t>you</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r </a:t>
            </a:r>
            <a:r>
              <a:rPr lang="en-US" sz="2000" dirty="0">
                <a:solidFill>
                  <a:prstClr val="black"/>
                </a:solidFill>
                <a:latin typeface="Calibri Light" panose="020F0302020204030204"/>
              </a:rPr>
              <a:t>apprenticeship</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or to ask for tutor’s help. </a:t>
            </a:r>
            <a:endParaRPr kumimoji="0" lang="it-IT"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9" name="CasellaDiTesto 8">
            <a:extLst>
              <a:ext uri="{FF2B5EF4-FFF2-40B4-BE49-F238E27FC236}">
                <a16:creationId xmlns:a16="http://schemas.microsoft.com/office/drawing/2014/main" xmlns="" id="{A74CCEE7-3659-41F2-8340-8B947F0A39A6}"/>
              </a:ext>
            </a:extLst>
          </p:cNvPr>
          <p:cNvSpPr txBox="1"/>
          <p:nvPr/>
        </p:nvSpPr>
        <p:spPr>
          <a:xfrm>
            <a:off x="109181" y="358570"/>
            <a:ext cx="586299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3600" dirty="0">
                <a:solidFill>
                  <a:schemeClr val="tx2">
                    <a:lumMod val="50000"/>
                    <a:lumOff val="50000"/>
                  </a:schemeClr>
                </a:solidFill>
                <a:latin typeface="Calibri Light" panose="020F0302020204030204"/>
              </a:rPr>
              <a:t>School of Medicine </a:t>
            </a:r>
            <a:r>
              <a:rPr lang="en-US" sz="3600" dirty="0">
                <a:solidFill>
                  <a:schemeClr val="tx2">
                    <a:lumMod val="50000"/>
                    <a:lumOff val="50000"/>
                  </a:schemeClr>
                </a:solidFill>
                <a:latin typeface="Calibri Light" panose="020F0302020204030204"/>
              </a:rPr>
              <a:t>secretariat</a:t>
            </a:r>
            <a:endParaRPr kumimoji="0" lang="en-US" sz="3600" i="0" strike="noStrike" kern="1200" cap="none" spc="0" normalizeH="0" baseline="0" dirty="0">
              <a:ln>
                <a:noFill/>
              </a:ln>
              <a:solidFill>
                <a:schemeClr val="tx2">
                  <a:lumMod val="50000"/>
                  <a:lumOff val="50000"/>
                </a:schemeClr>
              </a:solidFill>
              <a:effectLst/>
              <a:uLnTx/>
              <a:uFillTx/>
              <a:latin typeface="Calibri Light" panose="020F0302020204030204"/>
            </a:endParaRPr>
          </a:p>
        </p:txBody>
      </p:sp>
      <p:pic>
        <p:nvPicPr>
          <p:cNvPr id="4" name="Elemento grafico 3" descr="Evidenziatore">
            <a:extLst>
              <a:ext uri="{FF2B5EF4-FFF2-40B4-BE49-F238E27FC236}">
                <a16:creationId xmlns:a16="http://schemas.microsoft.com/office/drawing/2014/main" xmlns="" id="{349AE091-0E37-4707-8563-EC3160494FF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079011" y="1024002"/>
            <a:ext cx="764494" cy="764494"/>
          </a:xfrm>
          <a:prstGeom prst="rect">
            <a:avLst/>
          </a:prstGeom>
        </p:spPr>
      </p:pic>
      <p:pic>
        <p:nvPicPr>
          <p:cNvPr id="12" name="Elemento grafico 11" descr="Evidenziatore">
            <a:extLst>
              <a:ext uri="{FF2B5EF4-FFF2-40B4-BE49-F238E27FC236}">
                <a16:creationId xmlns:a16="http://schemas.microsoft.com/office/drawing/2014/main" xmlns="" id="{EA962B10-6381-4077-BA52-8EA2FE7CC85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733886" y="4520179"/>
            <a:ext cx="747281" cy="747281"/>
          </a:xfrm>
          <a:prstGeom prst="rect">
            <a:avLst/>
          </a:prstGeom>
        </p:spPr>
      </p:pic>
    </p:spTree>
    <p:extLst>
      <p:ext uri="{BB962C8B-B14F-4D97-AF65-F5344CB8AC3E}">
        <p14:creationId xmlns:p14="http://schemas.microsoft.com/office/powerpoint/2010/main" val="2991474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A4E129-53F1-4F5B-ABEC-6BCDC95F13C4}"/>
              </a:ext>
            </a:extLst>
          </p:cNvPr>
          <p:cNvSpPr>
            <a:spLocks noGrp="1"/>
          </p:cNvSpPr>
          <p:nvPr>
            <p:ph type="title"/>
          </p:nvPr>
        </p:nvSpPr>
        <p:spPr>
          <a:xfrm>
            <a:off x="676656" y="113167"/>
            <a:ext cx="10772775" cy="1658198"/>
          </a:xfrm>
        </p:spPr>
        <p:txBody>
          <a:bodyPr/>
          <a:lstStyle/>
          <a:p>
            <a:r>
              <a:rPr lang="it-IT" dirty="0"/>
              <a:t>Erasmus </a:t>
            </a:r>
            <a:r>
              <a:rPr lang="en-US" dirty="0"/>
              <a:t>Referents </a:t>
            </a:r>
          </a:p>
        </p:txBody>
      </p:sp>
      <p:sp>
        <p:nvSpPr>
          <p:cNvPr id="3" name="Segnaposto contenuto 2">
            <a:extLst>
              <a:ext uri="{FF2B5EF4-FFF2-40B4-BE49-F238E27FC236}">
                <a16:creationId xmlns:a16="http://schemas.microsoft.com/office/drawing/2014/main" xmlns="" id="{E4A7C2FA-495D-48FB-B827-D2975D32F1D3}"/>
              </a:ext>
            </a:extLst>
          </p:cNvPr>
          <p:cNvSpPr>
            <a:spLocks noGrp="1"/>
          </p:cNvSpPr>
          <p:nvPr>
            <p:ph idx="1"/>
          </p:nvPr>
        </p:nvSpPr>
        <p:spPr>
          <a:xfrm>
            <a:off x="676656" y="1771366"/>
            <a:ext cx="10753725" cy="4006500"/>
          </a:xfrm>
        </p:spPr>
        <p:txBody>
          <a:bodyPr>
            <a:normAutofit/>
          </a:bodyPr>
          <a:lstStyle/>
          <a:p>
            <a:pPr>
              <a:lnSpc>
                <a:spcPct val="110000"/>
              </a:lnSpc>
              <a:spcBef>
                <a:spcPts val="0"/>
              </a:spcBef>
            </a:pPr>
            <a:r>
              <a:rPr lang="en-US" dirty="0"/>
              <a:t>L. Charrier (</a:t>
            </a:r>
            <a:r>
              <a:rPr lang="en-US" dirty="0">
                <a:hlinkClick r:id="rId2"/>
              </a:rPr>
              <a:t>lorena.charrier@unito.it</a:t>
            </a:r>
            <a:r>
              <a:rPr lang="en-US" dirty="0"/>
              <a:t>)  and F. </a:t>
            </a:r>
            <a:r>
              <a:rPr lang="en-US" dirty="0" err="1"/>
              <a:t>Cavallo</a:t>
            </a:r>
            <a:r>
              <a:rPr lang="en-US" dirty="0"/>
              <a:t> (</a:t>
            </a:r>
            <a:r>
              <a:rPr lang="en-US" dirty="0">
                <a:hlinkClick r:id="rId3"/>
              </a:rPr>
              <a:t>franco.cavallo@unito.it</a:t>
            </a:r>
            <a:r>
              <a:rPr lang="en-US" dirty="0"/>
              <a:t>)  are the referen</a:t>
            </a:r>
            <a:r>
              <a:rPr lang="en-US" dirty="0">
                <a:solidFill>
                  <a:schemeClr val="tx1"/>
                </a:solidFill>
              </a:rPr>
              <a:t>t</a:t>
            </a:r>
            <a:r>
              <a:rPr lang="en-US" dirty="0"/>
              <a:t> professors during your Erasmus stage. They can help you with </a:t>
            </a:r>
            <a:r>
              <a:rPr lang="en-US" u="sng" dirty="0"/>
              <a:t>teaching</a:t>
            </a:r>
            <a:r>
              <a:rPr lang="en-US" dirty="0"/>
              <a:t> problems (learning agreement, practical trainings,…).</a:t>
            </a:r>
          </a:p>
          <a:p>
            <a:pPr>
              <a:lnSpc>
                <a:spcPct val="110000"/>
              </a:lnSpc>
              <a:spcBef>
                <a:spcPts val="0"/>
              </a:spcBef>
            </a:pPr>
            <a:r>
              <a:rPr lang="en-US" b="1" dirty="0">
                <a:solidFill>
                  <a:srgbClr val="FF0000"/>
                </a:solidFill>
              </a:rPr>
              <a:t>Contact them to get an appointment ASAP at your arrival in Torino</a:t>
            </a:r>
          </a:p>
          <a:p>
            <a:pPr>
              <a:lnSpc>
                <a:spcPct val="110000"/>
              </a:lnSpc>
              <a:spcBef>
                <a:spcPts val="0"/>
              </a:spcBef>
            </a:pPr>
            <a:endParaRPr lang="en-US" dirty="0"/>
          </a:p>
          <a:p>
            <a:pPr>
              <a:lnSpc>
                <a:spcPct val="110000"/>
              </a:lnSpc>
              <a:spcBef>
                <a:spcPts val="0"/>
              </a:spcBef>
            </a:pPr>
            <a:r>
              <a:rPr lang="en-US" dirty="0"/>
              <a:t>Please, contact the </a:t>
            </a:r>
            <a:r>
              <a:rPr lang="en-US" b="1" dirty="0"/>
              <a:t>Erasmus Office </a:t>
            </a:r>
            <a:r>
              <a:rPr lang="en-US" dirty="0"/>
              <a:t>(</a:t>
            </a:r>
            <a:r>
              <a:rPr lang="en-US" u="sng" dirty="0">
                <a:solidFill>
                  <a:srgbClr val="0070C0"/>
                </a:solidFill>
              </a:rPr>
              <a:t>internationalexchange@unito.it</a:t>
            </a:r>
            <a:r>
              <a:rPr lang="en-US" dirty="0"/>
              <a:t>) if you have </a:t>
            </a:r>
            <a:r>
              <a:rPr lang="en-US" u="sng" dirty="0"/>
              <a:t>administrative</a:t>
            </a:r>
            <a:r>
              <a:rPr lang="en-US" dirty="0"/>
              <a:t> problems </a:t>
            </a:r>
            <a:r>
              <a:rPr lang="en-US" dirty="0">
                <a:solidFill>
                  <a:schemeClr val="tx1"/>
                </a:solidFill>
              </a:rPr>
              <a:t>concerning your application, deadlines related to your mobility, exams application, online career compilation, problems with your login or password to enter </a:t>
            </a:r>
            <a:r>
              <a:rPr lang="en-US" dirty="0" err="1">
                <a:solidFill>
                  <a:schemeClr val="tx1"/>
                </a:solidFill>
              </a:rPr>
              <a:t>MyUnito</a:t>
            </a:r>
            <a:r>
              <a:rPr lang="en-US" dirty="0">
                <a:solidFill>
                  <a:schemeClr val="tx1"/>
                </a:solidFill>
              </a:rPr>
              <a:t>.</a:t>
            </a:r>
          </a:p>
        </p:txBody>
      </p:sp>
      <p:pic>
        <p:nvPicPr>
          <p:cNvPr id="5" name="Elemento grafico 4" descr="E-mail">
            <a:extLst>
              <a:ext uri="{FF2B5EF4-FFF2-40B4-BE49-F238E27FC236}">
                <a16:creationId xmlns:a16="http://schemas.microsoft.com/office/drawing/2014/main" xmlns="" id="{7C843F91-BE4F-46C0-A3E5-4CF757ACE5A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508542" y="113166"/>
            <a:ext cx="1430741" cy="1430741"/>
          </a:xfrm>
          <a:prstGeom prst="rect">
            <a:avLst/>
          </a:prstGeom>
        </p:spPr>
      </p:pic>
    </p:spTree>
    <p:extLst>
      <p:ext uri="{BB962C8B-B14F-4D97-AF65-F5344CB8AC3E}">
        <p14:creationId xmlns:p14="http://schemas.microsoft.com/office/powerpoint/2010/main" val="3426423177"/>
      </p:ext>
    </p:extLst>
  </p:cSld>
  <p:clrMapOvr>
    <a:masterClrMapping/>
  </p:clrMapOvr>
</p:sld>
</file>

<file path=ppt/theme/theme1.xml><?xml version="1.0" encoding="utf-8"?>
<a:theme xmlns:a="http://schemas.openxmlformats.org/drawingml/2006/main" name="Metropolitano">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TM03457491[[fn=Metropolitano]]</Template>
  <TotalTime>1743</TotalTime>
  <Words>2239</Words>
  <Application>Microsoft Office PowerPoint</Application>
  <PresentationFormat>Personalizzato</PresentationFormat>
  <Paragraphs>177</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Metropolitano</vt:lpstr>
      <vt:lpstr>Welcome to Torino!</vt:lpstr>
      <vt:lpstr>Università degli studi di Torino Corso di Laurea in Medicina e Chirurgia Polo di Torino</vt:lpstr>
      <vt:lpstr>Presentazione standard di PowerPoint</vt:lpstr>
      <vt:lpstr>This is the area where classrooms are located.  It is divided into:   - POLO BIOLOGICO  - POLO CLINICO </vt:lpstr>
      <vt:lpstr>Azienda Ospedaliera Universitaria Città della Salute e della Scienza di Torino</vt:lpstr>
      <vt:lpstr>Presentazione standard di PowerPoint</vt:lpstr>
      <vt:lpstr>UniTo Students Secretaries</vt:lpstr>
      <vt:lpstr>Presentazione standard di PowerPoint</vt:lpstr>
      <vt:lpstr>Erasmus Referents </vt:lpstr>
      <vt:lpstr>The academic year</vt:lpstr>
      <vt:lpstr>How can you get information about the location of your classroom?</vt:lpstr>
      <vt:lpstr>Exams </vt:lpstr>
      <vt:lpstr>To sign for an exam/ADE/training:</vt:lpstr>
      <vt:lpstr>Remember! </vt:lpstr>
      <vt:lpstr>Very important websites to check during your erasmus stage!</vt:lpstr>
      <vt:lpstr>Presentazione standard di PowerPoint</vt:lpstr>
      <vt:lpstr>UNITO – ESSE 3  </vt:lpstr>
      <vt:lpstr>Presentazione standard di PowerPoint</vt:lpstr>
      <vt:lpstr>Study rooms and libraries</vt:lpstr>
      <vt:lpstr>Presentazione standard di PowerPoint</vt:lpstr>
      <vt:lpstr>UNIVERSITY   MAIL</vt:lpstr>
      <vt:lpstr>Health care</vt:lpstr>
      <vt:lpstr>OTHER SERVICES</vt:lpstr>
      <vt:lpstr>LOOKING FOR SOMEWHERE TO LIVE</vt:lpstr>
      <vt:lpstr>CUS - Torino</vt:lpstr>
      <vt:lpstr>Enjoy your Erasmus in Torino!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Torino!</dc:title>
  <dc:creator>giulia arnulfo</dc:creator>
  <cp:lastModifiedBy>Rossella Brischetto</cp:lastModifiedBy>
  <cp:revision>172</cp:revision>
  <dcterms:created xsi:type="dcterms:W3CDTF">2017-08-30T09:40:51Z</dcterms:created>
  <dcterms:modified xsi:type="dcterms:W3CDTF">2017-10-25T07:14:01Z</dcterms:modified>
</cp:coreProperties>
</file>