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29"/>
    <a:srgbClr val="B3B2B2"/>
    <a:srgbClr val="54565A"/>
    <a:srgbClr val="E40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0029"/>
          </a:solidFill>
          <a:ln>
            <a:solidFill>
              <a:srgbClr val="54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5098" y="2493225"/>
            <a:ext cx="8269533" cy="1871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5098" y="4531663"/>
            <a:ext cx="8269533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A02717E-A82D-460D-A34B-C47D81CCB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51" y="0"/>
            <a:ext cx="3703299" cy="3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D288010-7C7E-4E11-8DB9-173DBBF19EC2}"/>
              </a:ext>
            </a:extLst>
          </p:cNvPr>
          <p:cNvSpPr/>
          <p:nvPr userDrawn="1"/>
        </p:nvSpPr>
        <p:spPr>
          <a:xfrm>
            <a:off x="427286" y="4084890"/>
            <a:ext cx="6537533" cy="136732"/>
          </a:xfrm>
          <a:prstGeom prst="rect">
            <a:avLst/>
          </a:prstGeom>
          <a:solidFill>
            <a:srgbClr val="B3B2B2"/>
          </a:solidFill>
          <a:ln>
            <a:solidFill>
              <a:srgbClr val="B3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54565A"/>
                </a:solidFill>
              </a:ln>
              <a:solidFill>
                <a:srgbClr val="54565A"/>
              </a:solidFill>
            </a:endParaRPr>
          </a:p>
        </p:txBody>
      </p:sp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86" y="2618914"/>
            <a:ext cx="6537533" cy="1359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86" y="4328380"/>
            <a:ext cx="6537533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27BAB07-EAF1-4665-8818-C9669BB14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06" y="16786"/>
            <a:ext cx="3420327" cy="3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-1" y="0"/>
            <a:ext cx="1452785" cy="6858000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37" y="145277"/>
            <a:ext cx="10006305" cy="154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54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337" y="1825625"/>
            <a:ext cx="10006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4565A"/>
                </a:solidFill>
              </a:defRPr>
            </a:lvl1pPr>
            <a:lvl2pPr>
              <a:defRPr>
                <a:solidFill>
                  <a:srgbClr val="54565A"/>
                </a:solidFill>
              </a:defRPr>
            </a:lvl2pPr>
            <a:lvl3pPr>
              <a:defRPr>
                <a:solidFill>
                  <a:srgbClr val="54565A"/>
                </a:solidFill>
              </a:defRPr>
            </a:lvl3pPr>
            <a:lvl4pPr>
              <a:defRPr>
                <a:solidFill>
                  <a:srgbClr val="54565A"/>
                </a:solidFill>
              </a:defRPr>
            </a:lvl4pPr>
            <a:lvl5pPr>
              <a:defRPr>
                <a:solidFill>
                  <a:srgbClr val="54565A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4B14594F-6478-4652-8466-4D13D073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9337" y="6356350"/>
            <a:ext cx="2251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155A-EB68-4D8A-996A-1D3E1B5AAD08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E2701E48-8FBF-469D-929E-494FE7A36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81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A18C6E7B-8EA3-4A77-A370-1CF2C6646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01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C37D-BC29-4A6F-BF38-611A266CCB84}" type="slidenum">
              <a:rPr lang="it-IT" smtClean="0"/>
              <a:t>‹N›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5657D8-AB3D-4591-B3FB-C5954BD54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13" y="-2"/>
            <a:ext cx="1739804" cy="18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0029"/>
          </a:solidFill>
          <a:ln>
            <a:solidFill>
              <a:srgbClr val="54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DB4767-6157-4420-9731-B1DFB4921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48" y="11523"/>
            <a:ext cx="5090012" cy="5315484"/>
          </a:xfrm>
          <a:prstGeom prst="rect">
            <a:avLst/>
          </a:prstGeom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90447" y="4657351"/>
            <a:ext cx="6611106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100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14594F-6478-4652-8466-4D13D073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155A-EB68-4D8A-996A-1D3E1B5AAD08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01E48-8FBF-469D-929E-494FE7A36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8C6E7B-8EA3-4A77-A370-1CF2C6646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C37D-BC29-4A6F-BF38-611A266CCB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6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ing.unito.it/medicina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rocini-cdsmedicina.unito.i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3225" y="2493225"/>
            <a:ext cx="8269533" cy="1871549"/>
          </a:xfrm>
        </p:spPr>
        <p:txBody>
          <a:bodyPr/>
          <a:lstStyle/>
          <a:p>
            <a:r>
              <a:rPr lang="it-IT" dirty="0"/>
              <a:t>ISCRIZIONI TIROCINIO 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8239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INFORMAZIONI GENERALI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Periodo di iscrizione</a:t>
            </a:r>
            <a:r>
              <a:rPr lang="it-IT" dirty="0"/>
              <a:t>: da </a:t>
            </a:r>
            <a:r>
              <a:rPr lang="it-IT" b="1" dirty="0"/>
              <a:t>27/11/2023 h. 13:30</a:t>
            </a:r>
          </a:p>
          <a:p>
            <a:pPr marL="0" indent="0">
              <a:buNone/>
            </a:pPr>
            <a:r>
              <a:rPr lang="it-IT" dirty="0"/>
              <a:t>			       a </a:t>
            </a:r>
            <a:r>
              <a:rPr lang="it-IT" b="1" dirty="0"/>
              <a:t>01/12/2023 h. 9:00</a:t>
            </a:r>
          </a:p>
          <a:p>
            <a:r>
              <a:rPr lang="it-IT" dirty="0"/>
              <a:t>In ogni data del tirocinio sono presenti 2 turni:</a:t>
            </a:r>
          </a:p>
          <a:p>
            <a:pPr lvl="1"/>
            <a:r>
              <a:rPr lang="it-IT" b="1" dirty="0"/>
              <a:t>Turno 1</a:t>
            </a:r>
            <a:r>
              <a:rPr lang="it-IT" dirty="0"/>
              <a:t>: 8:30-10:30</a:t>
            </a:r>
          </a:p>
          <a:p>
            <a:pPr lvl="1"/>
            <a:r>
              <a:rPr lang="it-IT" b="1" dirty="0"/>
              <a:t>Turno 2</a:t>
            </a:r>
            <a:r>
              <a:rPr lang="it-IT" dirty="0"/>
              <a:t>: 11:00-13:00</a:t>
            </a:r>
          </a:p>
          <a:p>
            <a:r>
              <a:rPr lang="it-IT" dirty="0"/>
              <a:t>Per ogni turno sono disponibili </a:t>
            </a:r>
            <a:r>
              <a:rPr lang="it-IT" b="1" dirty="0"/>
              <a:t>30 posti</a:t>
            </a:r>
          </a:p>
          <a:p>
            <a:r>
              <a:rPr lang="it-IT" i="1" dirty="0"/>
              <a:t>Portare il libretto certificativo per l'attività di tirocinio professionalizzante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4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Moodle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9336" y="1253331"/>
            <a:ext cx="10006305" cy="4351338"/>
          </a:xfrm>
        </p:spPr>
        <p:txBody>
          <a:bodyPr/>
          <a:lstStyle/>
          <a:p>
            <a:r>
              <a:rPr lang="it-IT" dirty="0"/>
              <a:t>Per iscriversi aprire il link: </a:t>
            </a:r>
            <a:r>
              <a:rPr lang="it-IT" dirty="0">
                <a:hlinkClick r:id="rId2"/>
              </a:rPr>
              <a:t>https://elearning.unito.it/medicina/</a:t>
            </a:r>
            <a:endParaRPr lang="it-IT" dirty="0"/>
          </a:p>
          <a:p>
            <a:r>
              <a:rPr lang="it-IT" dirty="0"/>
              <a:t>Fare login con le credenziali di Ateneo</a:t>
            </a:r>
          </a:p>
          <a:p>
            <a:r>
              <a:rPr lang="it-IT" dirty="0"/>
              <a:t>Selezionare la sezione </a:t>
            </a:r>
            <a:r>
              <a:rPr lang="it-IT" b="1" i="1" dirty="0"/>
              <a:t>TIROCINI E TUTORATO CLINICO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9C7E26-2681-435B-B543-C252F96D1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8" b="3966"/>
          <a:stretch/>
        </p:blipFill>
        <p:spPr>
          <a:xfrm>
            <a:off x="2654216" y="2798742"/>
            <a:ext cx="7888448" cy="39512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8879F7B-7ADA-4E8A-9B72-8F8790E59423}"/>
              </a:ext>
            </a:extLst>
          </p:cNvPr>
          <p:cNvSpPr/>
          <p:nvPr/>
        </p:nvSpPr>
        <p:spPr>
          <a:xfrm>
            <a:off x="5359666" y="5005047"/>
            <a:ext cx="1196829" cy="1459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99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7251" y="385777"/>
            <a:ext cx="10006305" cy="4351338"/>
          </a:xfrm>
        </p:spPr>
        <p:txBody>
          <a:bodyPr/>
          <a:lstStyle/>
          <a:p>
            <a:r>
              <a:rPr lang="it-IT" dirty="0"/>
              <a:t>Selezionare la voce </a:t>
            </a:r>
            <a:r>
              <a:rPr lang="it-IT" b="1" i="1" dirty="0"/>
              <a:t>TIROCINI A.A. 2023-2024</a:t>
            </a:r>
          </a:p>
          <a:p>
            <a:r>
              <a:rPr lang="it-IT" dirty="0"/>
              <a:t>Selezionare corso </a:t>
            </a:r>
            <a:r>
              <a:rPr lang="it-IT" b="1" i="1" dirty="0"/>
              <a:t>TIROCINIO </a:t>
            </a:r>
            <a:r>
              <a:rPr lang="it-IT" b="1" i="1" dirty="0" err="1"/>
              <a:t>cds</a:t>
            </a:r>
            <a:r>
              <a:rPr lang="it-IT" b="1" i="1" dirty="0"/>
              <a:t> MEDICINA E CHIRURGIA DI PATOLOGIA GENERALE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A2B07B-E210-4B63-AD17-E0217AA7F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2" b="6704"/>
          <a:stretch/>
        </p:blipFill>
        <p:spPr>
          <a:xfrm>
            <a:off x="2940767" y="2189527"/>
            <a:ext cx="7633982" cy="369954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1B23F17-A4DB-4DED-B20C-6E2EEE9D4585}"/>
              </a:ext>
            </a:extLst>
          </p:cNvPr>
          <p:cNvSpPr/>
          <p:nvPr/>
        </p:nvSpPr>
        <p:spPr>
          <a:xfrm>
            <a:off x="4526286" y="5712903"/>
            <a:ext cx="4454554" cy="2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81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7251" y="385777"/>
            <a:ext cx="10006305" cy="4351338"/>
          </a:xfrm>
        </p:spPr>
        <p:txBody>
          <a:bodyPr/>
          <a:lstStyle/>
          <a:p>
            <a:r>
              <a:rPr lang="it-IT" dirty="0"/>
              <a:t>Compilare </a:t>
            </a:r>
            <a:r>
              <a:rPr lang="it-IT" b="1" i="1" dirty="0"/>
              <a:t>Autocertificazione formazione sicurezza e idoneità sanitaria</a:t>
            </a:r>
          </a:p>
          <a:p>
            <a:r>
              <a:rPr lang="it-IT" dirty="0"/>
              <a:t>Dopo aver compilato, cliccare </a:t>
            </a:r>
            <a:r>
              <a:rPr lang="it-IT" i="1" dirty="0"/>
              <a:t>Invio questionario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94CBE0-EDE6-4135-9123-7EC4AEBF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" t="7458" r="178" b="4392"/>
          <a:stretch/>
        </p:blipFill>
        <p:spPr>
          <a:xfrm>
            <a:off x="2336759" y="2083136"/>
            <a:ext cx="8237990" cy="409382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B64FB20-0F28-46D7-8BA8-CF8958B0C543}"/>
              </a:ext>
            </a:extLst>
          </p:cNvPr>
          <p:cNvSpPr/>
          <p:nvPr/>
        </p:nvSpPr>
        <p:spPr>
          <a:xfrm>
            <a:off x="8169905" y="5849793"/>
            <a:ext cx="645952" cy="3271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F2C0877-4F85-4965-9FD8-A718AA2FF452}"/>
              </a:ext>
            </a:extLst>
          </p:cNvPr>
          <p:cNvSpPr/>
          <p:nvPr/>
        </p:nvSpPr>
        <p:spPr>
          <a:xfrm>
            <a:off x="4034133" y="3967993"/>
            <a:ext cx="218113" cy="14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28DB2F1-ED54-4D8B-AAEE-310EEA94FE8E}"/>
              </a:ext>
            </a:extLst>
          </p:cNvPr>
          <p:cNvSpPr/>
          <p:nvPr/>
        </p:nvSpPr>
        <p:spPr>
          <a:xfrm>
            <a:off x="4035531" y="4414008"/>
            <a:ext cx="218113" cy="14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E93F5CF-1AAE-47FC-A0BB-334BB5A30232}"/>
              </a:ext>
            </a:extLst>
          </p:cNvPr>
          <p:cNvSpPr/>
          <p:nvPr/>
        </p:nvSpPr>
        <p:spPr>
          <a:xfrm>
            <a:off x="4034133" y="5707180"/>
            <a:ext cx="218113" cy="14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9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7251" y="385777"/>
            <a:ext cx="10006305" cy="4351338"/>
          </a:xfrm>
        </p:spPr>
        <p:txBody>
          <a:bodyPr/>
          <a:lstStyle/>
          <a:p>
            <a:r>
              <a:rPr lang="it-IT" dirty="0"/>
              <a:t>Scaricare e compilare la </a:t>
            </a:r>
            <a:r>
              <a:rPr lang="it-IT" b="1" i="1" dirty="0"/>
              <a:t>Dichiarazione riepilogativa</a:t>
            </a:r>
          </a:p>
          <a:p>
            <a:r>
              <a:rPr lang="it-IT" dirty="0"/>
              <a:t>Caricare il documento, compilato in tutte le sue parti, nell’apposita sezione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70AFEC-F53E-4C29-A8DE-E183B3D4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6" b="3731"/>
          <a:stretch/>
        </p:blipFill>
        <p:spPr>
          <a:xfrm>
            <a:off x="2354041" y="2040732"/>
            <a:ext cx="8532724" cy="4274191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AF2C3BB-E840-499B-B69B-211840EE4B8B}"/>
              </a:ext>
            </a:extLst>
          </p:cNvPr>
          <p:cNvSpPr/>
          <p:nvPr/>
        </p:nvSpPr>
        <p:spPr>
          <a:xfrm>
            <a:off x="3900882" y="4978867"/>
            <a:ext cx="218113" cy="14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91B95F-D0B8-4FCE-8804-3CF78D0E699D}"/>
              </a:ext>
            </a:extLst>
          </p:cNvPr>
          <p:cNvSpPr txBox="1"/>
          <p:nvPr/>
        </p:nvSpPr>
        <p:spPr>
          <a:xfrm>
            <a:off x="3126694" y="4897876"/>
            <a:ext cx="75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SCARICA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05FA65-DBE3-440E-A3DB-B0D7EE4EFB8F}"/>
              </a:ext>
            </a:extLst>
          </p:cNvPr>
          <p:cNvSpPr txBox="1"/>
          <p:nvPr/>
        </p:nvSpPr>
        <p:spPr>
          <a:xfrm>
            <a:off x="3142489" y="5579702"/>
            <a:ext cx="75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CARICA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C5BA577-8A5F-4B00-9BC5-5662F195D27B}"/>
              </a:ext>
            </a:extLst>
          </p:cNvPr>
          <p:cNvSpPr/>
          <p:nvPr/>
        </p:nvSpPr>
        <p:spPr>
          <a:xfrm>
            <a:off x="3888389" y="5628439"/>
            <a:ext cx="218113" cy="14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6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7251" y="385777"/>
            <a:ext cx="10006305" cy="4351338"/>
          </a:xfrm>
        </p:spPr>
        <p:txBody>
          <a:bodyPr/>
          <a:lstStyle/>
          <a:p>
            <a:r>
              <a:rPr lang="it-IT" dirty="0"/>
              <a:t>Effettuare la scelta del turno durante il periodo di iscrizione:</a:t>
            </a:r>
          </a:p>
          <a:p>
            <a:pPr marL="0" indent="0">
              <a:buNone/>
            </a:pPr>
            <a:r>
              <a:rPr lang="it-IT" dirty="0"/>
              <a:t>Date disponibili: 08/01/2024 - 09/01/2024 -10/01/2024 11/01/2024 – 16/01/2024 – 17/01/2024 – 18/01/2024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84CA74B-BD48-4671-82C7-C4F88A25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6" b="3731"/>
          <a:stretch/>
        </p:blipFill>
        <p:spPr>
          <a:xfrm>
            <a:off x="2287545" y="1879255"/>
            <a:ext cx="8707773" cy="436187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EE772C0-56A9-4F01-9FDD-E9994B645BC1}"/>
              </a:ext>
            </a:extLst>
          </p:cNvPr>
          <p:cNvSpPr/>
          <p:nvPr/>
        </p:nvSpPr>
        <p:spPr>
          <a:xfrm>
            <a:off x="4169475" y="3257511"/>
            <a:ext cx="4882393" cy="1462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0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7251" y="385777"/>
            <a:ext cx="10119029" cy="5934812"/>
          </a:xfrm>
        </p:spPr>
        <p:txBody>
          <a:bodyPr>
            <a:normAutofit/>
          </a:bodyPr>
          <a:lstStyle/>
          <a:p>
            <a:r>
              <a:rPr lang="it-IT" dirty="0"/>
              <a:t>Al termine del tirocinio dovrà essere redatta una relazione finale sulla base delle indicazioni fornite durante lo stesso.</a:t>
            </a:r>
          </a:p>
          <a:p>
            <a:r>
              <a:rPr lang="it-IT" b="1" dirty="0"/>
              <a:t>Caricare la relazione</a:t>
            </a:r>
            <a:r>
              <a:rPr lang="it-IT" dirty="0"/>
              <a:t>: dal </a:t>
            </a:r>
            <a:r>
              <a:rPr lang="it-IT" b="1" dirty="0"/>
              <a:t>29/01/2024 h. 9:00 </a:t>
            </a:r>
            <a:r>
              <a:rPr lang="it-IT" dirty="0"/>
              <a:t>al </a:t>
            </a:r>
            <a:r>
              <a:rPr lang="it-IT" b="1" dirty="0"/>
              <a:t>26/02/2024 h. 23:59 </a:t>
            </a:r>
            <a:r>
              <a:rPr lang="it-IT" dirty="0"/>
              <a:t>nell’apposita sezione di </a:t>
            </a:r>
            <a:r>
              <a:rPr lang="it-IT" dirty="0" err="1"/>
              <a:t>Moodle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Saranno calendarizzati incontri, a partire da Marzo 2024, per la </a:t>
            </a:r>
            <a:r>
              <a:rPr lang="it-IT" b="1" dirty="0"/>
              <a:t>firma del libretto dei tirocini </a:t>
            </a:r>
            <a:endParaRPr lang="it-IT" dirty="0"/>
          </a:p>
          <a:p>
            <a:r>
              <a:rPr lang="it-IT" dirty="0"/>
              <a:t>Dopo aver fatto firmare il libretto, caricare la scansione per la sua verbalizzazione al link </a:t>
            </a:r>
            <a:r>
              <a:rPr lang="it-IT" dirty="0">
                <a:hlinkClick r:id="rId2"/>
              </a:rPr>
              <a:t>https://tirocini-cdsmedicina.unito.it/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8FB304-5EBD-4653-83A8-1C85214B2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7" t="71804" r="19770" b="20245"/>
          <a:stretch/>
        </p:blipFill>
        <p:spPr>
          <a:xfrm>
            <a:off x="3133714" y="2627779"/>
            <a:ext cx="7441035" cy="5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62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Tema di Office</vt:lpstr>
      <vt:lpstr>ISCRIZIONI TIROCINIO PATOLOGIA GENERALE</vt:lpstr>
      <vt:lpstr>INFORMAZIONI GENERALI</vt:lpstr>
      <vt:lpstr>Moodle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Guerretta</dc:creator>
  <cp:lastModifiedBy>Paola Ropolo</cp:lastModifiedBy>
  <cp:revision>27</cp:revision>
  <dcterms:created xsi:type="dcterms:W3CDTF">2022-06-17T10:33:09Z</dcterms:created>
  <dcterms:modified xsi:type="dcterms:W3CDTF">2023-11-08T14:08:43Z</dcterms:modified>
</cp:coreProperties>
</file>